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6" Type="http://schemas.openxmlformats.org/officeDocument/2006/relationships/custom-properties" Target="docProps/custom.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1"/>
    <p:sldMasterId id="2147483664" r:id="rId2"/>
  </p:sldMasterIdLst>
  <p:notesMasterIdLst>
    <p:notesMasterId r:id="rId60"/>
  </p:notesMasterIdLst>
  <p:handoutMasterIdLst>
    <p:handoutMasterId r:id="rId61"/>
  </p:handoutMasterIdLst>
  <p:sldIdLst>
    <p:sldId id="257" r:id="rId3"/>
    <p:sldId id="319" r:id="rId4"/>
    <p:sldId id="258" r:id="rId5"/>
    <p:sldId id="259" r:id="rId6"/>
    <p:sldId id="335" r:id="rId7"/>
    <p:sldId id="336" r:id="rId8"/>
    <p:sldId id="339" r:id="rId9"/>
    <p:sldId id="337" r:id="rId10"/>
    <p:sldId id="338" r:id="rId11"/>
    <p:sldId id="320" r:id="rId12"/>
    <p:sldId id="328" r:id="rId13"/>
    <p:sldId id="327" r:id="rId14"/>
    <p:sldId id="329" r:id="rId15"/>
    <p:sldId id="326" r:id="rId16"/>
    <p:sldId id="330" r:id="rId17"/>
    <p:sldId id="331" r:id="rId18"/>
    <p:sldId id="332" r:id="rId19"/>
    <p:sldId id="261" r:id="rId20"/>
    <p:sldId id="262" r:id="rId21"/>
    <p:sldId id="333" r:id="rId22"/>
    <p:sldId id="263" r:id="rId23"/>
    <p:sldId id="264" r:id="rId24"/>
    <p:sldId id="265" r:id="rId25"/>
    <p:sldId id="266" r:id="rId26"/>
    <p:sldId id="325" r:id="rId27"/>
    <p:sldId id="321" r:id="rId28"/>
    <p:sldId id="267" r:id="rId29"/>
    <p:sldId id="268" r:id="rId30"/>
    <p:sldId id="279" r:id="rId31"/>
    <p:sldId id="280" r:id="rId32"/>
    <p:sldId id="324" r:id="rId33"/>
    <p:sldId id="281" r:id="rId34"/>
    <p:sldId id="283" r:id="rId35"/>
    <p:sldId id="282" r:id="rId36"/>
    <p:sldId id="285" r:id="rId37"/>
    <p:sldId id="287" r:id="rId38"/>
    <p:sldId id="288" r:id="rId39"/>
    <p:sldId id="323" r:id="rId40"/>
    <p:sldId id="289" r:id="rId41"/>
    <p:sldId id="290" r:id="rId42"/>
    <p:sldId id="291" r:id="rId43"/>
    <p:sldId id="294" r:id="rId44"/>
    <p:sldId id="292" r:id="rId45"/>
    <p:sldId id="293" r:id="rId46"/>
    <p:sldId id="295" r:id="rId47"/>
    <p:sldId id="296" r:id="rId48"/>
    <p:sldId id="297" r:id="rId49"/>
    <p:sldId id="322" r:id="rId50"/>
    <p:sldId id="298" r:id="rId51"/>
    <p:sldId id="300" r:id="rId52"/>
    <p:sldId id="299" r:id="rId53"/>
    <p:sldId id="301" r:id="rId54"/>
    <p:sldId id="310" r:id="rId55"/>
    <p:sldId id="302" r:id="rId56"/>
    <p:sldId id="311" r:id="rId57"/>
    <p:sldId id="312" r:id="rId58"/>
    <p:sldId id="314" r:id="rId59"/>
  </p:sldIdLst>
  <p:sldSz cx="12192000" cy="6858000"/>
  <p:notesSz cx="7023100" cy="9309100"/>
  <p:embeddedFontLst>
    <p:embeddedFont>
      <p:font typeface="Univers Light" panose="020B0403020202020204" pitchFamily="34" charset="0"/>
      <p:regular r:id="rId62"/>
    </p:embeddedFont>
    <p:embeddedFont>
      <p:font typeface="Calibri" panose="020F0502020204030204" pitchFamily="34" charset="0"/>
      <p:regular r:id="rId63"/>
      <p:bold r:id="rId64"/>
      <p:italic r:id="rId65"/>
      <p:boldItalic r:id="rId66"/>
    </p:embeddedFont>
    <p:embeddedFont>
      <p:font typeface="Comic Sans MS" panose="030F0702030302020204" pitchFamily="66" charset="0"/>
      <p:regular r:id="rId67"/>
      <p:bold r:id="rId68"/>
      <p:italic r:id="rId69"/>
      <p:boldItalic r:id="rId70"/>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 to Claims" id="{CB6AC235-9BE8-4521-9C35-E3FE9FEDE2F2}">
          <p14:sldIdLst>
            <p14:sldId id="257"/>
            <p14:sldId id="319"/>
            <p14:sldId id="258"/>
            <p14:sldId id="259"/>
            <p14:sldId id="335"/>
            <p14:sldId id="336"/>
            <p14:sldId id="339"/>
            <p14:sldId id="337"/>
            <p14:sldId id="338"/>
            <p14:sldId id="320"/>
          </p14:sldIdLst>
        </p14:section>
        <p14:section name="Management Team" id="{2DAAEC07-1DD1-421E-8735-9C6401683B0C}">
          <p14:sldIdLst>
            <p14:sldId id="328"/>
            <p14:sldId id="327"/>
            <p14:sldId id="329"/>
            <p14:sldId id="326"/>
            <p14:sldId id="330"/>
            <p14:sldId id="331"/>
            <p14:sldId id="332"/>
          </p14:sldIdLst>
        </p14:section>
        <p14:section name="Claims Numbers and Functions" id="{A16441AA-750E-4DA6-92EE-DA816AB3A15C}">
          <p14:sldIdLst>
            <p14:sldId id="261"/>
            <p14:sldId id="262"/>
            <p14:sldId id="333"/>
            <p14:sldId id="263"/>
          </p14:sldIdLst>
        </p14:section>
        <p14:section name="Claims Adjudication" id="{4CC77DFA-0C92-44FD-973E-A43A037689C3}">
          <p14:sldIdLst>
            <p14:sldId id="264"/>
            <p14:sldId id="265"/>
            <p14:sldId id="266"/>
            <p14:sldId id="325"/>
            <p14:sldId id="321"/>
            <p14:sldId id="267"/>
            <p14:sldId id="268"/>
          </p14:sldIdLst>
        </p14:section>
        <p14:section name="Customer Service" id="{E68883D6-0698-4CB4-8BBA-B2577B24FD58}">
          <p14:sldIdLst>
            <p14:sldId id="279"/>
            <p14:sldId id="280"/>
            <p14:sldId id="324"/>
            <p14:sldId id="281"/>
            <p14:sldId id="283"/>
            <p14:sldId id="282"/>
            <p14:sldId id="285"/>
          </p14:sldIdLst>
        </p14:section>
        <p14:section name="Claims Support" id="{14503E8C-DD42-4FDF-BF1D-C37CF30E63D8}">
          <p14:sldIdLst>
            <p14:sldId id="287"/>
            <p14:sldId id="288"/>
            <p14:sldId id="323"/>
            <p14:sldId id="289"/>
            <p14:sldId id="290"/>
            <p14:sldId id="291"/>
            <p14:sldId id="294"/>
            <p14:sldId id="292"/>
            <p14:sldId id="293"/>
            <p14:sldId id="295"/>
          </p14:sldIdLst>
        </p14:section>
        <p14:section name="Analysis" id="{4EBB91CF-91C6-4AAE-B90F-AB727E66FF3C}">
          <p14:sldIdLst>
            <p14:sldId id="296"/>
            <p14:sldId id="297"/>
            <p14:sldId id="322"/>
            <p14:sldId id="298"/>
            <p14:sldId id="300"/>
            <p14:sldId id="299"/>
            <p14:sldId id="301"/>
          </p14:sldIdLst>
        </p14:section>
        <p14:section name="Closing" id="{BCDC0B51-3256-4BD0-AEC4-2AC038D8EC62}">
          <p14:sldIdLst>
            <p14:sldId id="310"/>
            <p14:sldId id="302"/>
            <p14:sldId id="311"/>
            <p14:sldId id="312"/>
            <p14:sldId id="314"/>
          </p14:sldIdLst>
        </p14:section>
      </p14:sectionLst>
    </p:ex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78C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287" autoAdjust="0"/>
    <p:restoredTop sz="61890" autoAdjust="0"/>
  </p:normalViewPr>
  <p:slideViewPr>
    <p:cSldViewPr snapToGrid="0">
      <p:cViewPr varScale="1">
        <p:scale>
          <a:sx n="67" d="100"/>
          <a:sy n="67" d="100"/>
        </p:scale>
        <p:origin x="1944" y="66"/>
      </p:cViewPr>
      <p:guideLst>
        <p:guide orient="horz" pos="2160"/>
        <p:guide pos="3840"/>
      </p:guideLst>
    </p:cSldViewPr>
  </p:slideViewPr>
  <p:outlineViewPr>
    <p:cViewPr>
      <p:scale>
        <a:sx n="33" d="100"/>
        <a:sy n="33" d="100"/>
      </p:scale>
      <p:origin x="42" y="1656"/>
    </p:cViewPr>
  </p:outlineViewPr>
  <p:notesTextViewPr>
    <p:cViewPr>
      <p:scale>
        <a:sx n="1" d="1"/>
        <a:sy n="1" d="1"/>
      </p:scale>
      <p:origin x="0" y="0"/>
    </p:cViewPr>
  </p:notesTextViewPr>
  <p:sorterViewPr>
    <p:cViewPr>
      <p:scale>
        <a:sx n="160" d="100"/>
        <a:sy n="16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font" Target="fonts/font2.fntdata"/><Relationship Id="rId68" Type="http://schemas.openxmlformats.org/officeDocument/2006/relationships/font" Target="fonts/font7.fntdata"/><Relationship Id="rId7" Type="http://schemas.openxmlformats.org/officeDocument/2006/relationships/slide" Target="slides/slide5.xml"/><Relationship Id="rId71"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font" Target="fonts/font5.fntdata"/><Relationship Id="rId7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notesMaster" Target="notesMasters/notesMaster1.xml"/><Relationship Id="rId65" Type="http://schemas.openxmlformats.org/officeDocument/2006/relationships/font" Target="fonts/font4.fntdata"/><Relationship Id="rId73"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font" Target="fonts/font3.fntdata"/><Relationship Id="rId69" Type="http://schemas.openxmlformats.org/officeDocument/2006/relationships/font" Target="fonts/font8.fntdata"/><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viewProps" Target="view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font" Target="fonts/font6.fntdata"/><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font" Target="fonts/font1.fntdata"/><Relationship Id="rId70" Type="http://schemas.openxmlformats.org/officeDocument/2006/relationships/font" Target="fonts/font9.fntdata"/><Relationship Id="rId1" Type="http://schemas.openxmlformats.org/officeDocument/2006/relationships/slideMaster" Target="slideMasters/slideMaster1.xml"/><Relationship Id="rId6"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sz="quarter" idx="1"/>
          </p:nvPr>
        </p:nvSpPr>
        <p:spPr>
          <a:xfrm>
            <a:off x="3978132" y="0"/>
            <a:ext cx="3043343" cy="465455"/>
          </a:xfrm>
          <a:prstGeom prst="rect">
            <a:avLst/>
          </a:prstGeom>
        </p:spPr>
        <p:txBody>
          <a:bodyPr vert="horz" lIns="93324" tIns="46662" rIns="93324" bIns="46662" rtlCol="0"/>
          <a:lstStyle>
            <a:lvl1pPr algn="r">
              <a:defRPr sz="1200"/>
            </a:lvl1pPr>
          </a:lstStyle>
          <a:p>
            <a:fld id="{5E5EC7BA-2C1F-4772-BF20-D35E9AF2390B}" type="datetimeFigureOut">
              <a:rPr lang="en-US" smtClean="0"/>
              <a:t>4/10/2018</a:t>
            </a:fld>
            <a:endParaRPr lang="en-US"/>
          </a:p>
        </p:txBody>
      </p:sp>
      <p:sp>
        <p:nvSpPr>
          <p:cNvPr id="4" name="Footer Placeholder 3"/>
          <p:cNvSpPr>
            <a:spLocks noGrp="1"/>
          </p:cNvSpPr>
          <p:nvPr>
            <p:ph type="ftr" sz="quarter" idx="2"/>
          </p:nvPr>
        </p:nvSpPr>
        <p:spPr>
          <a:xfrm>
            <a:off x="0" y="8842029"/>
            <a:ext cx="3043343" cy="465455"/>
          </a:xfrm>
          <a:prstGeom prst="rect">
            <a:avLst/>
          </a:prstGeom>
        </p:spPr>
        <p:txBody>
          <a:bodyPr vert="horz" lIns="93324" tIns="46662" rIns="93324" bIns="46662" rtlCol="0" anchor="b"/>
          <a:lstStyle>
            <a:lvl1pPr algn="l">
              <a:defRPr sz="1200"/>
            </a:lvl1pPr>
          </a:lstStyle>
          <a:p>
            <a:endParaRPr lang="en-US"/>
          </a:p>
        </p:txBody>
      </p:sp>
      <p:sp>
        <p:nvSpPr>
          <p:cNvPr id="5" name="Slide Number Placeholder 4"/>
          <p:cNvSpPr>
            <a:spLocks noGrp="1"/>
          </p:cNvSpPr>
          <p:nvPr>
            <p:ph type="sldNum" sz="quarter" idx="3"/>
          </p:nvPr>
        </p:nvSpPr>
        <p:spPr>
          <a:xfrm>
            <a:off x="3978132" y="8842029"/>
            <a:ext cx="3043343" cy="465455"/>
          </a:xfrm>
          <a:prstGeom prst="rect">
            <a:avLst/>
          </a:prstGeom>
        </p:spPr>
        <p:txBody>
          <a:bodyPr vert="horz" lIns="93324" tIns="46662" rIns="93324" bIns="46662" rtlCol="0" anchor="b"/>
          <a:lstStyle>
            <a:lvl1pPr algn="r">
              <a:defRPr sz="1200"/>
            </a:lvl1pPr>
          </a:lstStyle>
          <a:p>
            <a:fld id="{166ECAF5-C355-46AF-BB3E-DE6B52BB160C}" type="slidenum">
              <a:rPr lang="en-US" smtClean="0"/>
              <a:t>‹#›</a:t>
            </a:fld>
            <a:endParaRPr lang="en-US"/>
          </a:p>
        </p:txBody>
      </p:sp>
    </p:spTree>
    <p:extLst>
      <p:ext uri="{BB962C8B-B14F-4D97-AF65-F5344CB8AC3E}">
        <p14:creationId xmlns:p14="http://schemas.microsoft.com/office/powerpoint/2010/main" val="214799164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7072"/>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idx="1"/>
          </p:nvPr>
        </p:nvSpPr>
        <p:spPr>
          <a:xfrm>
            <a:off x="3978132" y="0"/>
            <a:ext cx="3043343" cy="467072"/>
          </a:xfrm>
          <a:prstGeom prst="rect">
            <a:avLst/>
          </a:prstGeom>
        </p:spPr>
        <p:txBody>
          <a:bodyPr vert="horz" lIns="93324" tIns="46662" rIns="93324" bIns="46662" rtlCol="0"/>
          <a:lstStyle>
            <a:lvl1pPr algn="r">
              <a:defRPr sz="1200"/>
            </a:lvl1pPr>
          </a:lstStyle>
          <a:p>
            <a:fld id="{BA572FD8-BA87-4947-82EC-72A5675ED6C0}" type="datetimeFigureOut">
              <a:rPr lang="en-US" smtClean="0"/>
              <a:t>4/10/2018</a:t>
            </a:fld>
            <a:endParaRPr lang="en-US"/>
          </a:p>
        </p:txBody>
      </p:sp>
      <p:sp>
        <p:nvSpPr>
          <p:cNvPr id="4" name="Slide Image Placeholder 3"/>
          <p:cNvSpPr>
            <a:spLocks noGrp="1" noRot="1" noChangeAspect="1"/>
          </p:cNvSpPr>
          <p:nvPr>
            <p:ph type="sldImg" idx="2"/>
          </p:nvPr>
        </p:nvSpPr>
        <p:spPr>
          <a:xfrm>
            <a:off x="719138" y="1163638"/>
            <a:ext cx="5584825" cy="3141662"/>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702310" y="4480004"/>
            <a:ext cx="5618480" cy="3665458"/>
          </a:xfrm>
          <a:prstGeom prst="rect">
            <a:avLst/>
          </a:prstGeom>
        </p:spPr>
        <p:txBody>
          <a:bodyPr vert="horz" lIns="93324" tIns="46662" rIns="93324" bIns="46662"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030"/>
            <a:ext cx="3043343" cy="467071"/>
          </a:xfrm>
          <a:prstGeom prst="rect">
            <a:avLst/>
          </a:prstGeom>
        </p:spPr>
        <p:txBody>
          <a:bodyPr vert="horz" lIns="93324" tIns="46662" rIns="93324" bIns="46662" rtlCol="0" anchor="b"/>
          <a:lstStyle>
            <a:lvl1pPr algn="l">
              <a:defRPr sz="1200"/>
            </a:lvl1pPr>
          </a:lstStyle>
          <a:p>
            <a:endParaRPr lang="en-US"/>
          </a:p>
        </p:txBody>
      </p:sp>
      <p:sp>
        <p:nvSpPr>
          <p:cNvPr id="7" name="Slide Number Placeholder 6"/>
          <p:cNvSpPr>
            <a:spLocks noGrp="1"/>
          </p:cNvSpPr>
          <p:nvPr>
            <p:ph type="sldNum" sz="quarter" idx="5"/>
          </p:nvPr>
        </p:nvSpPr>
        <p:spPr>
          <a:xfrm>
            <a:off x="3978132" y="8842030"/>
            <a:ext cx="3043343" cy="467071"/>
          </a:xfrm>
          <a:prstGeom prst="rect">
            <a:avLst/>
          </a:prstGeom>
        </p:spPr>
        <p:txBody>
          <a:bodyPr vert="horz" lIns="93324" tIns="46662" rIns="93324" bIns="46662" rtlCol="0" anchor="b"/>
          <a:lstStyle>
            <a:lvl1pPr algn="r">
              <a:defRPr sz="1200"/>
            </a:lvl1pPr>
          </a:lstStyle>
          <a:p>
            <a:fld id="{0F5927F0-C1F6-4EEC-A15C-28A45AB11897}" type="slidenum">
              <a:rPr lang="en-US" smtClean="0"/>
              <a:t>‹#›</a:t>
            </a:fld>
            <a:endParaRPr lang="en-US"/>
          </a:p>
        </p:txBody>
      </p:sp>
    </p:spTree>
    <p:extLst>
      <p:ext uri="{BB962C8B-B14F-4D97-AF65-F5344CB8AC3E}">
        <p14:creationId xmlns:p14="http://schemas.microsoft.com/office/powerpoint/2010/main" val="10557468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328E704-FFC1-4D05-B4B3-742272D0430B}" type="slidenum">
              <a:rPr lang="en-US"/>
              <a:pPr/>
              <a:t>1</a:t>
            </a:fld>
            <a:endParaRPr lang="en-US"/>
          </a:p>
        </p:txBody>
      </p:sp>
      <p:sp>
        <p:nvSpPr>
          <p:cNvPr id="34818" name="Rectangle 2"/>
          <p:cNvSpPr>
            <a:spLocks noGrp="1" noRot="1" noChangeAspect="1" noChangeArrowheads="1" noTextEdit="1"/>
          </p:cNvSpPr>
          <p:nvPr>
            <p:ph type="sldImg"/>
          </p:nvPr>
        </p:nvSpPr>
        <p:spPr>
          <a:ln/>
        </p:spPr>
      </p:sp>
      <p:sp>
        <p:nvSpPr>
          <p:cNvPr id="34819" name="Rectangle 3"/>
          <p:cNvSpPr>
            <a:spLocks noGrp="1" noChangeArrowheads="1"/>
          </p:cNvSpPr>
          <p:nvPr>
            <p:ph type="body" idx="1"/>
          </p:nvPr>
        </p:nvSpPr>
        <p:spPr/>
        <p:txBody>
          <a:bodyPr/>
          <a:lstStyle/>
          <a:p>
            <a:r>
              <a:rPr lang="en-US" dirty="0"/>
              <a:t>Intro to </a:t>
            </a:r>
            <a:r>
              <a:rPr lang="en-US" dirty="0" err="1"/>
              <a:t>Mgt</a:t>
            </a:r>
            <a:r>
              <a:rPr lang="en-US" dirty="0"/>
              <a:t> Team</a:t>
            </a:r>
            <a:br>
              <a:rPr lang="en-US" dirty="0"/>
            </a:br>
            <a:r>
              <a:rPr lang="en-US" dirty="0"/>
              <a:t>Greeting from Myra Live or ……..Video? </a:t>
            </a:r>
          </a:p>
          <a:p>
            <a:endParaRPr lang="en-US" dirty="0"/>
          </a:p>
          <a:p>
            <a:r>
              <a:rPr lang="en-US" dirty="0"/>
              <a:t>Options</a:t>
            </a:r>
            <a:r>
              <a:rPr lang="en-US" baseline="0" dirty="0"/>
              <a:t> for Intro:</a:t>
            </a:r>
          </a:p>
          <a:p>
            <a:pPr marL="228600" indent="-228600">
              <a:buAutoNum type="arabicParenR"/>
            </a:pPr>
            <a:r>
              <a:rPr lang="en-US" baseline="0" dirty="0"/>
              <a:t>Activity 1</a:t>
            </a:r>
          </a:p>
          <a:p>
            <a:pPr marL="228600" indent="-228600">
              <a:buAutoNum type="arabicParenR"/>
            </a:pPr>
            <a:r>
              <a:rPr lang="en-US" baseline="0" dirty="0"/>
              <a:t>Activity 2</a:t>
            </a:r>
          </a:p>
          <a:p>
            <a:pPr marL="228600" indent="-228600">
              <a:buAutoNum type="arabicParenR"/>
            </a:pPr>
            <a:r>
              <a:rPr lang="en-US" baseline="0" dirty="0"/>
              <a:t>Activity 3</a:t>
            </a:r>
          </a:p>
          <a:p>
            <a:pPr marL="228600" indent="-228600">
              <a:buAutoNum type="arabicParenR"/>
            </a:pPr>
            <a:endParaRPr lang="en-US" dirty="0"/>
          </a:p>
        </p:txBody>
      </p:sp>
    </p:spTree>
    <p:extLst>
      <p:ext uri="{BB962C8B-B14F-4D97-AF65-F5344CB8AC3E}">
        <p14:creationId xmlns:p14="http://schemas.microsoft.com/office/powerpoint/2010/main" val="5119855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a:t>Go</a:t>
            </a:r>
            <a:r>
              <a:rPr lang="en-US" baseline="0" dirty="0"/>
              <a:t> over goals.</a:t>
            </a:r>
          </a:p>
          <a:p>
            <a:pPr marL="0" indent="0">
              <a:buNone/>
            </a:pPr>
            <a:endParaRPr lang="en-US" baseline="0" dirty="0"/>
          </a:p>
          <a:p>
            <a:pPr marL="0" indent="0">
              <a:buNone/>
            </a:pPr>
            <a:r>
              <a:rPr lang="en-US" baseline="0" dirty="0"/>
              <a:t>Let’s take a minute and meet the management team that is going to help you reach these goals.</a:t>
            </a:r>
            <a:endParaRPr lang="en-US" dirty="0"/>
          </a:p>
        </p:txBody>
      </p:sp>
      <p:sp>
        <p:nvSpPr>
          <p:cNvPr id="4" name="Slide Number Placeholder 3"/>
          <p:cNvSpPr>
            <a:spLocks noGrp="1"/>
          </p:cNvSpPr>
          <p:nvPr>
            <p:ph type="sldNum" sz="quarter" idx="10"/>
          </p:nvPr>
        </p:nvSpPr>
        <p:spPr/>
        <p:txBody>
          <a:bodyPr/>
          <a:lstStyle/>
          <a:p>
            <a:fld id="{FEED8C5D-2A4D-4B81-BE17-98AC865D969E}" type="slidenum">
              <a:rPr lang="en-US" smtClean="0"/>
              <a:pPr/>
              <a:t>10</a:t>
            </a:fld>
            <a:endParaRPr lang="en-US"/>
          </a:p>
        </p:txBody>
      </p:sp>
    </p:spTree>
    <p:extLst>
      <p:ext uri="{BB962C8B-B14F-4D97-AF65-F5344CB8AC3E}">
        <p14:creationId xmlns:p14="http://schemas.microsoft.com/office/powerpoint/2010/main" val="39810715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Let’s get to know your Management Team.</a:t>
            </a:r>
          </a:p>
        </p:txBody>
      </p:sp>
      <p:sp>
        <p:nvSpPr>
          <p:cNvPr id="4" name="Slide Number Placeholder 3"/>
          <p:cNvSpPr>
            <a:spLocks noGrp="1"/>
          </p:cNvSpPr>
          <p:nvPr>
            <p:ph type="sldNum" sz="quarter" idx="10"/>
          </p:nvPr>
        </p:nvSpPr>
        <p:spPr/>
        <p:txBody>
          <a:bodyPr/>
          <a:lstStyle/>
          <a:p>
            <a:pPr defTabSz="933237">
              <a:defRPr/>
            </a:pPr>
            <a:fld id="{FEED8C5D-2A4D-4B81-BE17-98AC865D969E}" type="slidenum">
              <a:rPr lang="en-US">
                <a:solidFill>
                  <a:prstClr val="black"/>
                </a:solidFill>
                <a:latin typeface="Calibri" panose="020F0502020204030204"/>
              </a:rPr>
              <a:pPr defTabSz="933237">
                <a:defRPr/>
              </a:pPr>
              <a:t>11</a:t>
            </a:fld>
            <a:endParaRPr lang="en-US">
              <a:solidFill>
                <a:prstClr val="black"/>
              </a:solidFill>
              <a:latin typeface="Calibri" panose="020F0502020204030204"/>
            </a:endParaRPr>
          </a:p>
        </p:txBody>
      </p:sp>
    </p:spTree>
    <p:extLst>
      <p:ext uri="{BB962C8B-B14F-4D97-AF65-F5344CB8AC3E}">
        <p14:creationId xmlns:p14="http://schemas.microsoft.com/office/powerpoint/2010/main" val="19310492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Let’s get to know your Management Team.</a:t>
            </a:r>
          </a:p>
        </p:txBody>
      </p:sp>
      <p:sp>
        <p:nvSpPr>
          <p:cNvPr id="4" name="Slide Number Placeholder 3"/>
          <p:cNvSpPr>
            <a:spLocks noGrp="1"/>
          </p:cNvSpPr>
          <p:nvPr>
            <p:ph type="sldNum" sz="quarter" idx="10"/>
          </p:nvPr>
        </p:nvSpPr>
        <p:spPr/>
        <p:txBody>
          <a:bodyPr/>
          <a:lstStyle/>
          <a:p>
            <a:pPr defTabSz="933237">
              <a:defRPr/>
            </a:pPr>
            <a:fld id="{FEED8C5D-2A4D-4B81-BE17-98AC865D969E}" type="slidenum">
              <a:rPr lang="en-US">
                <a:solidFill>
                  <a:prstClr val="black"/>
                </a:solidFill>
                <a:latin typeface="Calibri" panose="020F0502020204030204"/>
              </a:rPr>
              <a:pPr defTabSz="933237">
                <a:defRPr/>
              </a:pPr>
              <a:t>12</a:t>
            </a:fld>
            <a:endParaRPr lang="en-US">
              <a:solidFill>
                <a:prstClr val="black"/>
              </a:solidFill>
              <a:latin typeface="Calibri" panose="020F0502020204030204"/>
            </a:endParaRPr>
          </a:p>
        </p:txBody>
      </p:sp>
    </p:spTree>
    <p:extLst>
      <p:ext uri="{BB962C8B-B14F-4D97-AF65-F5344CB8AC3E}">
        <p14:creationId xmlns:p14="http://schemas.microsoft.com/office/powerpoint/2010/main" val="19310492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Let’s get to know your Management Team.</a:t>
            </a:r>
          </a:p>
        </p:txBody>
      </p:sp>
      <p:sp>
        <p:nvSpPr>
          <p:cNvPr id="4" name="Slide Number Placeholder 3"/>
          <p:cNvSpPr>
            <a:spLocks noGrp="1"/>
          </p:cNvSpPr>
          <p:nvPr>
            <p:ph type="sldNum" sz="quarter" idx="10"/>
          </p:nvPr>
        </p:nvSpPr>
        <p:spPr/>
        <p:txBody>
          <a:bodyPr/>
          <a:lstStyle/>
          <a:p>
            <a:pPr defTabSz="933237">
              <a:defRPr/>
            </a:pPr>
            <a:fld id="{FEED8C5D-2A4D-4B81-BE17-98AC865D969E}" type="slidenum">
              <a:rPr lang="en-US">
                <a:solidFill>
                  <a:prstClr val="black"/>
                </a:solidFill>
                <a:latin typeface="Calibri" panose="020F0502020204030204"/>
              </a:rPr>
              <a:pPr defTabSz="933237">
                <a:defRPr/>
              </a:pPr>
              <a:t>13</a:t>
            </a:fld>
            <a:endParaRPr lang="en-US">
              <a:solidFill>
                <a:prstClr val="black"/>
              </a:solidFill>
              <a:latin typeface="Calibri" panose="020F0502020204030204"/>
            </a:endParaRPr>
          </a:p>
        </p:txBody>
      </p:sp>
    </p:spTree>
    <p:extLst>
      <p:ext uri="{BB962C8B-B14F-4D97-AF65-F5344CB8AC3E}">
        <p14:creationId xmlns:p14="http://schemas.microsoft.com/office/powerpoint/2010/main" val="19310492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Let’s get to know your Management Team.</a:t>
            </a:r>
          </a:p>
        </p:txBody>
      </p:sp>
      <p:sp>
        <p:nvSpPr>
          <p:cNvPr id="4" name="Slide Number Placeholder 3"/>
          <p:cNvSpPr>
            <a:spLocks noGrp="1"/>
          </p:cNvSpPr>
          <p:nvPr>
            <p:ph type="sldNum" sz="quarter" idx="10"/>
          </p:nvPr>
        </p:nvSpPr>
        <p:spPr/>
        <p:txBody>
          <a:bodyPr/>
          <a:lstStyle/>
          <a:p>
            <a:pPr defTabSz="933237">
              <a:defRPr/>
            </a:pPr>
            <a:fld id="{FEED8C5D-2A4D-4B81-BE17-98AC865D969E}" type="slidenum">
              <a:rPr lang="en-US">
                <a:solidFill>
                  <a:prstClr val="black"/>
                </a:solidFill>
                <a:latin typeface="Calibri" panose="020F0502020204030204"/>
              </a:rPr>
              <a:pPr defTabSz="933237">
                <a:defRPr/>
              </a:pPr>
              <a:t>14</a:t>
            </a:fld>
            <a:endParaRPr lang="en-US">
              <a:solidFill>
                <a:prstClr val="black"/>
              </a:solidFill>
              <a:latin typeface="Calibri" panose="020F0502020204030204"/>
            </a:endParaRPr>
          </a:p>
        </p:txBody>
      </p:sp>
    </p:spTree>
    <p:extLst>
      <p:ext uri="{BB962C8B-B14F-4D97-AF65-F5344CB8AC3E}">
        <p14:creationId xmlns:p14="http://schemas.microsoft.com/office/powerpoint/2010/main" val="193104924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Let’s get to know your Management Team.</a:t>
            </a:r>
          </a:p>
        </p:txBody>
      </p:sp>
      <p:sp>
        <p:nvSpPr>
          <p:cNvPr id="4" name="Slide Number Placeholder 3"/>
          <p:cNvSpPr>
            <a:spLocks noGrp="1"/>
          </p:cNvSpPr>
          <p:nvPr>
            <p:ph type="sldNum" sz="quarter" idx="10"/>
          </p:nvPr>
        </p:nvSpPr>
        <p:spPr/>
        <p:txBody>
          <a:bodyPr/>
          <a:lstStyle/>
          <a:p>
            <a:pPr defTabSz="933237">
              <a:defRPr/>
            </a:pPr>
            <a:fld id="{FEED8C5D-2A4D-4B81-BE17-98AC865D969E}" type="slidenum">
              <a:rPr lang="en-US">
                <a:solidFill>
                  <a:prstClr val="black"/>
                </a:solidFill>
                <a:latin typeface="Calibri" panose="020F0502020204030204"/>
              </a:rPr>
              <a:pPr defTabSz="933237">
                <a:defRPr/>
              </a:pPr>
              <a:t>15</a:t>
            </a:fld>
            <a:endParaRPr lang="en-US">
              <a:solidFill>
                <a:prstClr val="black"/>
              </a:solidFill>
              <a:latin typeface="Calibri" panose="020F0502020204030204"/>
            </a:endParaRPr>
          </a:p>
        </p:txBody>
      </p:sp>
    </p:spTree>
    <p:extLst>
      <p:ext uri="{BB962C8B-B14F-4D97-AF65-F5344CB8AC3E}">
        <p14:creationId xmlns:p14="http://schemas.microsoft.com/office/powerpoint/2010/main" val="193104924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Let’s get to know your Management Team.</a:t>
            </a:r>
          </a:p>
        </p:txBody>
      </p:sp>
      <p:sp>
        <p:nvSpPr>
          <p:cNvPr id="4" name="Slide Number Placeholder 3"/>
          <p:cNvSpPr>
            <a:spLocks noGrp="1"/>
          </p:cNvSpPr>
          <p:nvPr>
            <p:ph type="sldNum" sz="quarter" idx="10"/>
          </p:nvPr>
        </p:nvSpPr>
        <p:spPr/>
        <p:txBody>
          <a:bodyPr/>
          <a:lstStyle/>
          <a:p>
            <a:pPr defTabSz="933237">
              <a:defRPr/>
            </a:pPr>
            <a:fld id="{FEED8C5D-2A4D-4B81-BE17-98AC865D969E}" type="slidenum">
              <a:rPr lang="en-US">
                <a:solidFill>
                  <a:prstClr val="black"/>
                </a:solidFill>
                <a:latin typeface="Calibri" panose="020F0502020204030204"/>
              </a:rPr>
              <a:pPr defTabSz="933237">
                <a:defRPr/>
              </a:pPr>
              <a:t>16</a:t>
            </a:fld>
            <a:endParaRPr lang="en-US">
              <a:solidFill>
                <a:prstClr val="black"/>
              </a:solidFill>
              <a:latin typeface="Calibri" panose="020F0502020204030204"/>
            </a:endParaRPr>
          </a:p>
        </p:txBody>
      </p:sp>
    </p:spTree>
    <p:extLst>
      <p:ext uri="{BB962C8B-B14F-4D97-AF65-F5344CB8AC3E}">
        <p14:creationId xmlns:p14="http://schemas.microsoft.com/office/powerpoint/2010/main" val="193104924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Let’s get to know your Management Team.</a:t>
            </a:r>
          </a:p>
        </p:txBody>
      </p:sp>
      <p:sp>
        <p:nvSpPr>
          <p:cNvPr id="4" name="Slide Number Placeholder 3"/>
          <p:cNvSpPr>
            <a:spLocks noGrp="1"/>
          </p:cNvSpPr>
          <p:nvPr>
            <p:ph type="sldNum" sz="quarter" idx="10"/>
          </p:nvPr>
        </p:nvSpPr>
        <p:spPr/>
        <p:txBody>
          <a:bodyPr/>
          <a:lstStyle/>
          <a:p>
            <a:pPr defTabSz="933237">
              <a:defRPr/>
            </a:pPr>
            <a:fld id="{FEED8C5D-2A4D-4B81-BE17-98AC865D969E}" type="slidenum">
              <a:rPr lang="en-US">
                <a:solidFill>
                  <a:prstClr val="black"/>
                </a:solidFill>
                <a:latin typeface="Calibri" panose="020F0502020204030204"/>
              </a:rPr>
              <a:pPr defTabSz="933237">
                <a:defRPr/>
              </a:pPr>
              <a:t>17</a:t>
            </a:fld>
            <a:endParaRPr lang="en-US">
              <a:solidFill>
                <a:prstClr val="black"/>
              </a:solidFill>
              <a:latin typeface="Calibri" panose="020F0502020204030204"/>
            </a:endParaRPr>
          </a:p>
        </p:txBody>
      </p:sp>
    </p:spTree>
    <p:extLst>
      <p:ext uri="{BB962C8B-B14F-4D97-AF65-F5344CB8AC3E}">
        <p14:creationId xmlns:p14="http://schemas.microsoft.com/office/powerpoint/2010/main" val="193104924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How big is the department – in terms of both bodies and impact on HMSA as a whole?</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a:t>Claims - ~200</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a:t>All</a:t>
            </a:r>
            <a:r>
              <a:rPr lang="en-US" baseline="0" dirty="0"/>
              <a:t> of HMSA – ~2000</a:t>
            </a:r>
            <a:endParaRPr lang="en-US" dirty="0"/>
          </a:p>
          <a:p>
            <a:endParaRPr lang="en-US" dirty="0"/>
          </a:p>
          <a:p>
            <a:endParaRPr lang="en-US" dirty="0"/>
          </a:p>
          <a:p>
            <a:r>
              <a:rPr lang="en-US" dirty="0"/>
              <a:t>MTM – member </a:t>
            </a:r>
            <a:r>
              <a:rPr lang="en-US" dirty="0" err="1"/>
              <a:t>touchpoint</a:t>
            </a:r>
            <a:r>
              <a:rPr lang="en-US" baseline="0" dirty="0"/>
              <a:t> measure (BCBSA performance)</a:t>
            </a:r>
            <a:endParaRPr lang="en-US" dirty="0"/>
          </a:p>
          <a:p>
            <a:endParaRPr lang="en-US" dirty="0"/>
          </a:p>
          <a:p>
            <a:r>
              <a:rPr lang="en-US" dirty="0"/>
              <a:t>Ask learners what they think about each question.</a:t>
            </a:r>
          </a:p>
          <a:p>
            <a:pPr marL="0" marR="0" lvl="1" indent="0" algn="l" defTabSz="914400" rtl="0" eaLnBrk="1" fontAlgn="auto" latinLnBrk="0" hangingPunct="1">
              <a:lnSpc>
                <a:spcPct val="100000"/>
              </a:lnSpc>
              <a:spcBef>
                <a:spcPts val="0"/>
              </a:spcBef>
              <a:spcAft>
                <a:spcPts val="0"/>
              </a:spcAft>
              <a:buClrTx/>
              <a:buSzTx/>
              <a:buFontTx/>
              <a:buNone/>
              <a:tabLst/>
              <a:defRPr/>
            </a:pPr>
            <a:endParaRPr lang="en-US" sz="2400" dirty="0"/>
          </a:p>
          <a:p>
            <a:pPr marL="0" marR="0" lvl="1" indent="0" algn="l" defTabSz="914400" rtl="0" eaLnBrk="1" fontAlgn="auto" latinLnBrk="0" hangingPunct="1">
              <a:lnSpc>
                <a:spcPct val="100000"/>
              </a:lnSpc>
              <a:spcBef>
                <a:spcPts val="0"/>
              </a:spcBef>
              <a:spcAft>
                <a:spcPts val="0"/>
              </a:spcAft>
              <a:buClrTx/>
              <a:buSzTx/>
              <a:buFontTx/>
              <a:buNone/>
              <a:tabLst/>
              <a:defRPr/>
            </a:pPr>
            <a:r>
              <a:rPr lang="en-US" sz="2400" dirty="0"/>
              <a:t>99.01% of claims paid in 30 days (MTM goal is 99.00%)</a:t>
            </a:r>
          </a:p>
          <a:p>
            <a:pPr marL="0" marR="0" lvl="1" indent="0" algn="l" defTabSz="914400" rtl="0" eaLnBrk="1" fontAlgn="auto" latinLnBrk="0" hangingPunct="1">
              <a:lnSpc>
                <a:spcPct val="100000"/>
              </a:lnSpc>
              <a:spcBef>
                <a:spcPts val="0"/>
              </a:spcBef>
              <a:spcAft>
                <a:spcPts val="0"/>
              </a:spcAft>
              <a:buClrTx/>
              <a:buSzTx/>
              <a:buFontTx/>
              <a:buNone/>
              <a:tabLst/>
              <a:defRPr/>
            </a:pPr>
            <a:r>
              <a:rPr lang="en-US" sz="2400" dirty="0"/>
              <a:t>(MTM goal is 99.00%)</a:t>
            </a:r>
          </a:p>
          <a:p>
            <a:endParaRPr lang="en-US" dirty="0"/>
          </a:p>
          <a:p>
            <a:r>
              <a:rPr lang="en-US" dirty="0"/>
              <a:t>Dollar amount paid on those claims.</a:t>
            </a:r>
          </a:p>
          <a:p>
            <a:endParaRPr lang="en-US" dirty="0"/>
          </a:p>
        </p:txBody>
      </p:sp>
      <p:sp>
        <p:nvSpPr>
          <p:cNvPr id="4" name="Slide Number Placeholder 3"/>
          <p:cNvSpPr>
            <a:spLocks noGrp="1"/>
          </p:cNvSpPr>
          <p:nvPr>
            <p:ph type="sldNum" sz="quarter" idx="10"/>
          </p:nvPr>
        </p:nvSpPr>
        <p:spPr/>
        <p:txBody>
          <a:bodyPr/>
          <a:lstStyle/>
          <a:p>
            <a:fld id="{FEED8C5D-2A4D-4B81-BE17-98AC865D969E}" type="slidenum">
              <a:rPr lang="en-US" smtClean="0"/>
              <a:pPr/>
              <a:t>18</a:t>
            </a:fld>
            <a:endParaRPr lang="en-US"/>
          </a:p>
        </p:txBody>
      </p:sp>
    </p:spTree>
    <p:extLst>
      <p:ext uri="{BB962C8B-B14F-4D97-AF65-F5344CB8AC3E}">
        <p14:creationId xmlns:p14="http://schemas.microsoft.com/office/powerpoint/2010/main" val="408135712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CB61D83-B10D-4BB1-83F2-D84207250AD9}" type="slidenum">
              <a:rPr lang="en-US"/>
              <a:pPr/>
              <a:t>19</a:t>
            </a:fld>
            <a:endParaRPr lang="en-US"/>
          </a:p>
        </p:txBody>
      </p:sp>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latin typeface="Univers Light" panose="020B0403020202020204" pitchFamily="34" charset="0"/>
              </a:rPr>
              <a:t>Processing Accuracy: 97.97% (MTM goal is 98.00%)</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t>Auto-adjudication rate (i.e. no manual intervention): plans</a:t>
            </a:r>
            <a:r>
              <a:rPr lang="en-US" sz="1200" baseline="0" dirty="0"/>
              <a:t> </a:t>
            </a:r>
            <a:r>
              <a:rPr lang="en-US" sz="1200" dirty="0"/>
              <a:t>the reason that the overall average is pretty close to the professional is because the volume of professional claims(CMS) is so much higher than facility claims(UB)]</a:t>
            </a:r>
          </a:p>
          <a:p>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t>Paid $ (this is claim payments made in the calendar year and doesn’t correlate exactly to the claims received in 2017; includes claims received in 2016 but paid in 2017, some claims received in 2017 not paid until 2018): $1,785,497,364 for PB (excludes </a:t>
            </a:r>
            <a:r>
              <a:rPr lang="en-US" sz="1200" dirty="0" err="1"/>
              <a:t>BlueCard</a:t>
            </a:r>
            <a:r>
              <a:rPr lang="en-US" sz="1200" dirty="0"/>
              <a:t> Host and FEP), $296,490,211 for MCR (excludes </a:t>
            </a:r>
            <a:r>
              <a:rPr lang="en-US" sz="1200" dirty="0" err="1"/>
              <a:t>BlueCard</a:t>
            </a:r>
            <a:r>
              <a:rPr lang="en-US" sz="1200" dirty="0"/>
              <a:t> Host)</a:t>
            </a:r>
          </a:p>
          <a:p>
            <a:endParaRPr lang="en-US" dirty="0"/>
          </a:p>
        </p:txBody>
      </p:sp>
    </p:spTree>
    <p:extLst>
      <p:ext uri="{BB962C8B-B14F-4D97-AF65-F5344CB8AC3E}">
        <p14:creationId xmlns:p14="http://schemas.microsoft.com/office/powerpoint/2010/main" val="36303980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33309" indent="-233309">
              <a:buAutoNum type="arabicParenR"/>
            </a:pPr>
            <a:r>
              <a:rPr lang="en-US" dirty="0"/>
              <a:t>Why are we here? To serve the people of Hawai’i.</a:t>
            </a:r>
          </a:p>
          <a:p>
            <a:pPr marL="233309" indent="-233309">
              <a:buAutoNum type="arabicParenR"/>
            </a:pPr>
            <a:r>
              <a:rPr lang="en-US" dirty="0"/>
              <a:t>Reminding you to be honest and forthright in everything we do and say</a:t>
            </a:r>
          </a:p>
          <a:p>
            <a:pPr marL="233309" indent="-233309">
              <a:buAutoNum type="arabicParenR"/>
            </a:pPr>
            <a:r>
              <a:rPr lang="en-US" dirty="0"/>
              <a:t>Rarely does working alone</a:t>
            </a:r>
            <a:r>
              <a:rPr lang="en-US" baseline="0" dirty="0"/>
              <a:t> produce the best results.  For example, I may have been the person that put this presentation together, but it was only through collaboration and communication with the managers and supervisors of each department that all of the information was able to be put into a concise form. </a:t>
            </a:r>
            <a:r>
              <a:rPr lang="en-US" dirty="0"/>
              <a:t>The best results come when we work together</a:t>
            </a:r>
          </a:p>
          <a:p>
            <a:pPr marL="233309" indent="-233309">
              <a:buAutoNum type="arabicParenR"/>
            </a:pPr>
            <a:r>
              <a:rPr lang="en-US" dirty="0"/>
              <a:t>Belief</a:t>
            </a:r>
            <a:r>
              <a:rPr lang="en-US" baseline="0" dirty="0"/>
              <a:t> that</a:t>
            </a:r>
            <a:r>
              <a:rPr lang="en-US" dirty="0"/>
              <a:t> the best answer can often be a brand new idea.  HMSA</a:t>
            </a:r>
            <a:r>
              <a:rPr lang="en-US" baseline="0" dirty="0"/>
              <a:t> encourages you to ask questions and engage your supervisors if you think there is a better way to do something.  Asking questions such as Why? Also lead to new information.  Sometimes there may be a “better” way, but because HMSA is required to follow certain state and federal laws, the current way may be the only way.</a:t>
            </a:r>
            <a:endParaRPr lang="en-US" dirty="0"/>
          </a:p>
        </p:txBody>
      </p:sp>
      <p:sp>
        <p:nvSpPr>
          <p:cNvPr id="4" name="Slide Number Placeholder 3"/>
          <p:cNvSpPr>
            <a:spLocks noGrp="1"/>
          </p:cNvSpPr>
          <p:nvPr>
            <p:ph type="sldNum" sz="quarter" idx="10"/>
          </p:nvPr>
        </p:nvSpPr>
        <p:spPr/>
        <p:txBody>
          <a:bodyPr/>
          <a:lstStyle/>
          <a:p>
            <a:fld id="{FEED8C5D-2A4D-4B81-BE17-98AC865D969E}" type="slidenum">
              <a:rPr lang="en-US" smtClean="0"/>
              <a:pPr/>
              <a:t>2</a:t>
            </a:fld>
            <a:endParaRPr lang="en-US"/>
          </a:p>
        </p:txBody>
      </p:sp>
    </p:spTree>
    <p:extLst>
      <p:ext uri="{BB962C8B-B14F-4D97-AF65-F5344CB8AC3E}">
        <p14:creationId xmlns:p14="http://schemas.microsoft.com/office/powerpoint/2010/main" val="58069651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CB61D83-B10D-4BB1-83F2-D84207250AD9}" type="slidenum">
              <a:rPr lang="en-US"/>
              <a:pPr/>
              <a:t>20</a:t>
            </a:fld>
            <a:endParaRPr lang="en-US"/>
          </a:p>
        </p:txBody>
      </p:sp>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p:txBody>
          <a:bodyPr/>
          <a:lstStyle/>
          <a:p>
            <a:r>
              <a:rPr lang="en-US" dirty="0"/>
              <a:t>This</a:t>
            </a:r>
            <a:r>
              <a:rPr lang="en-US" baseline="0" dirty="0"/>
              <a:t> is an approximate overlay but the general rows you can find each unit are correct.  This is only half of the 7</a:t>
            </a:r>
            <a:r>
              <a:rPr lang="en-US" baseline="30000" dirty="0"/>
              <a:t>th</a:t>
            </a:r>
            <a:r>
              <a:rPr lang="en-US" baseline="0" dirty="0"/>
              <a:t> floor.  The other half houses call centers for Members services and Customer relations</a:t>
            </a:r>
            <a:endParaRPr lang="en-US" dirty="0"/>
          </a:p>
        </p:txBody>
      </p:sp>
    </p:spTree>
    <p:extLst>
      <p:ext uri="{BB962C8B-B14F-4D97-AF65-F5344CB8AC3E}">
        <p14:creationId xmlns:p14="http://schemas.microsoft.com/office/powerpoint/2010/main" val="363039803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CB61D83-B10D-4BB1-83F2-D84207250AD9}" type="slidenum">
              <a:rPr lang="en-US"/>
              <a:pPr/>
              <a:t>21</a:t>
            </a:fld>
            <a:endParaRPr lang="en-US"/>
          </a:p>
        </p:txBody>
      </p:sp>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p:txBody>
          <a:bodyPr/>
          <a:lstStyle/>
          <a:p>
            <a:r>
              <a:rPr lang="en-US" dirty="0"/>
              <a:t>These</a:t>
            </a:r>
            <a:r>
              <a:rPr lang="en-US" baseline="0" dirty="0"/>
              <a:t> aren’t separate departments, they are the functions of our department.  </a:t>
            </a:r>
            <a:endParaRPr lang="en-US" dirty="0"/>
          </a:p>
        </p:txBody>
      </p:sp>
    </p:spTree>
    <p:extLst>
      <p:ext uri="{BB962C8B-B14F-4D97-AF65-F5344CB8AC3E}">
        <p14:creationId xmlns:p14="http://schemas.microsoft.com/office/powerpoint/2010/main" val="42253698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EED8C5D-2A4D-4B81-BE17-98AC865D969E}" type="slidenum">
              <a:rPr lang="en-US" smtClean="0"/>
              <a:pPr/>
              <a:t>22</a:t>
            </a:fld>
            <a:endParaRPr lang="en-US"/>
          </a:p>
        </p:txBody>
      </p:sp>
    </p:spTree>
    <p:extLst>
      <p:ext uri="{BB962C8B-B14F-4D97-AF65-F5344CB8AC3E}">
        <p14:creationId xmlns:p14="http://schemas.microsoft.com/office/powerpoint/2010/main" val="318479235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CB61D83-B10D-4BB1-83F2-D84207250AD9}" type="slidenum">
              <a:rPr lang="en-US"/>
              <a:pPr/>
              <a:t>23</a:t>
            </a:fld>
            <a:endParaRPr lang="en-US"/>
          </a:p>
        </p:txBody>
      </p:sp>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p:txBody>
          <a:bodyPr/>
          <a:lstStyle/>
          <a:p>
            <a:r>
              <a:rPr lang="en-US" dirty="0"/>
              <a:t>Like any ruling ,</a:t>
            </a:r>
            <a:r>
              <a:rPr lang="en-US" baseline="0" dirty="0"/>
              <a:t> an appeal can be started by a member by contacting customer service.</a:t>
            </a:r>
            <a:endParaRPr lang="en-US" dirty="0"/>
          </a:p>
        </p:txBody>
      </p:sp>
    </p:spTree>
    <p:extLst>
      <p:ext uri="{BB962C8B-B14F-4D97-AF65-F5344CB8AC3E}">
        <p14:creationId xmlns:p14="http://schemas.microsoft.com/office/powerpoint/2010/main" val="173257305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3237" fontAlgn="base">
              <a:spcBef>
                <a:spcPct val="30000"/>
              </a:spcBef>
              <a:spcAft>
                <a:spcPct val="0"/>
              </a:spcAft>
              <a:defRPr/>
            </a:pPr>
            <a:r>
              <a:rPr lang="en-US" dirty="0"/>
              <a:t>The purpose is pretty simple, adjudicate</a:t>
            </a:r>
            <a:r>
              <a:rPr lang="en-US" baseline="0" dirty="0"/>
              <a:t> claims.</a:t>
            </a:r>
            <a:endParaRPr lang="en-US" dirty="0"/>
          </a:p>
          <a:p>
            <a:endParaRPr lang="en-US" dirty="0"/>
          </a:p>
        </p:txBody>
      </p:sp>
      <p:sp>
        <p:nvSpPr>
          <p:cNvPr id="4" name="Slide Number Placeholder 3"/>
          <p:cNvSpPr>
            <a:spLocks noGrp="1"/>
          </p:cNvSpPr>
          <p:nvPr>
            <p:ph type="sldNum" sz="quarter" idx="10"/>
          </p:nvPr>
        </p:nvSpPr>
        <p:spPr/>
        <p:txBody>
          <a:bodyPr/>
          <a:lstStyle/>
          <a:p>
            <a:fld id="{FEED8C5D-2A4D-4B81-BE17-98AC865D969E}" type="slidenum">
              <a:rPr lang="en-US" smtClean="0"/>
              <a:pPr/>
              <a:t>24</a:t>
            </a:fld>
            <a:endParaRPr lang="en-US"/>
          </a:p>
        </p:txBody>
      </p:sp>
    </p:spTree>
    <p:extLst>
      <p:ext uri="{BB962C8B-B14F-4D97-AF65-F5344CB8AC3E}">
        <p14:creationId xmlns:p14="http://schemas.microsoft.com/office/powerpoint/2010/main" val="329593123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a:t>
            </a:r>
          </a:p>
        </p:txBody>
      </p:sp>
      <p:sp>
        <p:nvSpPr>
          <p:cNvPr id="4" name="Slide Number Placeholder 3"/>
          <p:cNvSpPr>
            <a:spLocks noGrp="1"/>
          </p:cNvSpPr>
          <p:nvPr>
            <p:ph type="sldNum" sz="quarter" idx="10"/>
          </p:nvPr>
        </p:nvSpPr>
        <p:spPr/>
        <p:txBody>
          <a:bodyPr/>
          <a:lstStyle/>
          <a:p>
            <a:fld id="{FEED8C5D-2A4D-4B81-BE17-98AC865D969E}" type="slidenum">
              <a:rPr lang="en-US" smtClean="0"/>
              <a:pPr/>
              <a:t>25</a:t>
            </a:fld>
            <a:endParaRPr lang="en-US"/>
          </a:p>
        </p:txBody>
      </p:sp>
    </p:spTree>
    <p:extLst>
      <p:ext uri="{BB962C8B-B14F-4D97-AF65-F5344CB8AC3E}">
        <p14:creationId xmlns:p14="http://schemas.microsoft.com/office/powerpoint/2010/main" val="417237627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87174" lvl="0" indent="0">
              <a:buFont typeface="Arial" charset="0"/>
              <a:buNone/>
            </a:pPr>
            <a:endParaRPr lang="en-US" sz="1900" dirty="0">
              <a:latin typeface="Arial" panose="020B0604020202020204" pitchFamily="34" charset="0"/>
            </a:endParaRPr>
          </a:p>
          <a:p>
            <a:pPr marL="836010" lvl="1" indent="-291636">
              <a:buFont typeface="Arial" charset="0"/>
              <a:buChar char="•"/>
            </a:pPr>
            <a:endParaRPr lang="en-US" sz="1900" dirty="0">
              <a:latin typeface="Arial" panose="020B0604020202020204" pitchFamily="34" charset="0"/>
            </a:endParaRPr>
          </a:p>
          <a:p>
            <a:pPr marL="836010" lvl="1" indent="-291636">
              <a:buFont typeface="Arial" charset="0"/>
              <a:buChar char="•"/>
            </a:pPr>
            <a:r>
              <a:rPr lang="en-US" sz="1900" dirty="0">
                <a:latin typeface="Arial" panose="020B0604020202020204" pitchFamily="34" charset="0"/>
              </a:rPr>
              <a:t>Where can we increase automation?</a:t>
            </a:r>
          </a:p>
          <a:p>
            <a:pPr marL="836010" lvl="1" indent="-291636">
              <a:buFont typeface="Arial" charset="0"/>
              <a:buChar char="•"/>
            </a:pPr>
            <a:r>
              <a:rPr lang="en-US" sz="1900" dirty="0">
                <a:latin typeface="Arial" panose="020B0604020202020204" pitchFamily="34" charset="0"/>
              </a:rPr>
              <a:t>Can workflows be refined to improve efficiency?</a:t>
            </a:r>
          </a:p>
          <a:p>
            <a:pPr marL="836010" lvl="1" indent="-291636">
              <a:buFont typeface="Arial" charset="0"/>
              <a:buChar char="•"/>
            </a:pPr>
            <a:r>
              <a:rPr lang="en-US" sz="1900" dirty="0">
                <a:latin typeface="Arial" panose="020B0604020202020204" pitchFamily="34" charset="0"/>
              </a:rPr>
              <a:t>Do we see trends in provider billing errors that can be minimized through educational outreach?</a:t>
            </a:r>
          </a:p>
          <a:p>
            <a:endParaRPr lang="en-US" dirty="0"/>
          </a:p>
        </p:txBody>
      </p:sp>
      <p:sp>
        <p:nvSpPr>
          <p:cNvPr id="4" name="Slide Number Placeholder 3"/>
          <p:cNvSpPr>
            <a:spLocks noGrp="1"/>
          </p:cNvSpPr>
          <p:nvPr>
            <p:ph type="sldNum" sz="quarter" idx="10"/>
          </p:nvPr>
        </p:nvSpPr>
        <p:spPr/>
        <p:txBody>
          <a:bodyPr/>
          <a:lstStyle/>
          <a:p>
            <a:fld id="{FEED8C5D-2A4D-4B81-BE17-98AC865D969E}" type="slidenum">
              <a:rPr lang="en-US" smtClean="0"/>
              <a:pPr/>
              <a:t>26</a:t>
            </a:fld>
            <a:endParaRPr lang="en-US"/>
          </a:p>
        </p:txBody>
      </p:sp>
    </p:spTree>
    <p:extLst>
      <p:ext uri="{BB962C8B-B14F-4D97-AF65-F5344CB8AC3E}">
        <p14:creationId xmlns:p14="http://schemas.microsoft.com/office/powerpoint/2010/main" val="345650588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CB61D83-B10D-4BB1-83F2-D84207250AD9}" type="slidenum">
              <a:rPr lang="en-US"/>
              <a:pPr/>
              <a:t>27</a:t>
            </a:fld>
            <a:endParaRPr lang="en-US"/>
          </a:p>
        </p:txBody>
      </p:sp>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p:txBody>
          <a:bodyPr/>
          <a:lstStyle/>
          <a:p>
            <a:r>
              <a:rPr lang="en-US" b="1" dirty="0"/>
              <a:t>Examiner</a:t>
            </a:r>
            <a:r>
              <a:rPr lang="en-US" dirty="0"/>
              <a:t>  </a:t>
            </a:r>
          </a:p>
          <a:p>
            <a:pPr marL="622142" lvl="1"/>
            <a:r>
              <a:rPr lang="en-US" dirty="0"/>
              <a:t>Process routine and regular claims as well as claim inquiries.</a:t>
            </a:r>
            <a:r>
              <a:rPr lang="en-US" baseline="0" dirty="0"/>
              <a:t>  The types of claims given to an examiner vary in both type and level of difficulty.  For example, claims that require approving and adjusting monetary amounts need special care and are given to the more experienced examiners.  </a:t>
            </a:r>
            <a:endParaRPr lang="en-US" dirty="0"/>
          </a:p>
          <a:p>
            <a:endParaRPr lang="en-US" dirty="0"/>
          </a:p>
          <a:p>
            <a:r>
              <a:rPr lang="en-US" b="1" dirty="0"/>
              <a:t>Quality Assurance Trainer  </a:t>
            </a:r>
          </a:p>
          <a:p>
            <a:pPr marL="622142" lvl="1"/>
            <a:r>
              <a:rPr lang="en-US" dirty="0"/>
              <a:t>Performs audits and provides correction/training as necessary to Examiners.</a:t>
            </a:r>
            <a:r>
              <a:rPr lang="en-US" baseline="0" dirty="0"/>
              <a:t>  The persons that do the QA are also the highest level examiners so they are able to handle even the most difficult of claims.</a:t>
            </a:r>
            <a:endParaRPr lang="en-US" dirty="0"/>
          </a:p>
          <a:p>
            <a:endParaRPr lang="en-US" dirty="0"/>
          </a:p>
          <a:p>
            <a:r>
              <a:rPr lang="en-US" b="1" dirty="0"/>
              <a:t>Business Specialist </a:t>
            </a:r>
          </a:p>
          <a:p>
            <a:pPr marL="622142" lvl="1"/>
            <a:r>
              <a:rPr lang="en-US" dirty="0"/>
              <a:t>Process improvement specialist in a department. Take data from</a:t>
            </a:r>
            <a:r>
              <a:rPr lang="en-US" baseline="0" dirty="0"/>
              <a:t> various sources based either on Management need or to meet HMSA requirements – and then creates Performance Improvement Projects (PIP’s) to meet the desired goals.</a:t>
            </a:r>
            <a:r>
              <a:rPr lang="en-US" dirty="0"/>
              <a:t> This</a:t>
            </a:r>
            <a:r>
              <a:rPr lang="en-US" baseline="0" dirty="0"/>
              <a:t> role is currently not filled.</a:t>
            </a:r>
            <a:endParaRPr lang="en-US" dirty="0"/>
          </a:p>
          <a:p>
            <a:endParaRPr lang="en-US" dirty="0"/>
          </a:p>
        </p:txBody>
      </p:sp>
    </p:spTree>
    <p:extLst>
      <p:ext uri="{BB962C8B-B14F-4D97-AF65-F5344CB8AC3E}">
        <p14:creationId xmlns:p14="http://schemas.microsoft.com/office/powerpoint/2010/main" val="236042407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CB61D83-B10D-4BB1-83F2-D84207250AD9}" type="slidenum">
              <a:rPr lang="en-US"/>
              <a:pPr/>
              <a:t>28</a:t>
            </a:fld>
            <a:endParaRPr lang="en-US"/>
          </a:p>
        </p:txBody>
      </p:sp>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p:txBody>
          <a:bodyPr/>
          <a:lstStyle/>
          <a:p>
            <a:r>
              <a:rPr lang="en-US" dirty="0"/>
              <a:t>Cross is medical claims</a:t>
            </a:r>
          </a:p>
          <a:p>
            <a:r>
              <a:rPr lang="en-US" dirty="0"/>
              <a:t>Shield is facility claims</a:t>
            </a:r>
          </a:p>
          <a:p>
            <a:r>
              <a:rPr lang="en-US" dirty="0"/>
              <a:t>Akamai advantage is </a:t>
            </a:r>
            <a:r>
              <a:rPr lang="en-US" dirty="0" err="1"/>
              <a:t>medicare</a:t>
            </a:r>
            <a:r>
              <a:rPr lang="en-US" dirty="0"/>
              <a:t> advantage claims</a:t>
            </a:r>
          </a:p>
          <a:p>
            <a:r>
              <a:rPr lang="en-US" dirty="0"/>
              <a:t>FEP is for federal civilian employees (mail persons, dock workers, FBI support staff)</a:t>
            </a:r>
          </a:p>
          <a:p>
            <a:r>
              <a:rPr lang="en-US" dirty="0"/>
              <a:t>BlueCard </a:t>
            </a:r>
          </a:p>
        </p:txBody>
      </p:sp>
    </p:spTree>
    <p:extLst>
      <p:ext uri="{BB962C8B-B14F-4D97-AF65-F5344CB8AC3E}">
        <p14:creationId xmlns:p14="http://schemas.microsoft.com/office/powerpoint/2010/main" val="317659059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EED8C5D-2A4D-4B81-BE17-98AC865D969E}" type="slidenum">
              <a:rPr lang="en-US" smtClean="0"/>
              <a:pPr/>
              <a:t>29</a:t>
            </a:fld>
            <a:endParaRPr lang="en-US"/>
          </a:p>
        </p:txBody>
      </p:sp>
    </p:spTree>
    <p:extLst>
      <p:ext uri="{BB962C8B-B14F-4D97-AF65-F5344CB8AC3E}">
        <p14:creationId xmlns:p14="http://schemas.microsoft.com/office/powerpoint/2010/main" val="26772775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EED8C5D-2A4D-4B81-BE17-98AC865D969E}" type="slidenum">
              <a:rPr lang="en-US" smtClean="0"/>
              <a:pPr/>
              <a:t>3</a:t>
            </a:fld>
            <a:endParaRPr lang="en-US"/>
          </a:p>
        </p:txBody>
      </p:sp>
    </p:spTree>
    <p:extLst>
      <p:ext uri="{BB962C8B-B14F-4D97-AF65-F5344CB8AC3E}">
        <p14:creationId xmlns:p14="http://schemas.microsoft.com/office/powerpoint/2010/main" val="303756015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3237" fontAlgn="base">
              <a:spcBef>
                <a:spcPct val="30000"/>
              </a:spcBef>
              <a:spcAft>
                <a:spcPct val="0"/>
              </a:spcAft>
              <a:defRPr/>
            </a:pPr>
            <a:r>
              <a:rPr lang="en-US" dirty="0"/>
              <a:t>Shan Q to go over bullets, Traci to include additional comments as the information is being reviewed.  </a:t>
            </a:r>
          </a:p>
          <a:p>
            <a:endParaRPr lang="en-US" dirty="0"/>
          </a:p>
        </p:txBody>
      </p:sp>
      <p:sp>
        <p:nvSpPr>
          <p:cNvPr id="4" name="Slide Number Placeholder 3"/>
          <p:cNvSpPr>
            <a:spLocks noGrp="1"/>
          </p:cNvSpPr>
          <p:nvPr>
            <p:ph type="sldNum" sz="quarter" idx="10"/>
          </p:nvPr>
        </p:nvSpPr>
        <p:spPr/>
        <p:txBody>
          <a:bodyPr/>
          <a:lstStyle/>
          <a:p>
            <a:fld id="{FEED8C5D-2A4D-4B81-BE17-98AC865D969E}" type="slidenum">
              <a:rPr lang="en-US" smtClean="0"/>
              <a:pPr/>
              <a:t>30</a:t>
            </a:fld>
            <a:endParaRPr lang="en-US"/>
          </a:p>
        </p:txBody>
      </p:sp>
    </p:spTree>
    <p:extLst>
      <p:ext uri="{BB962C8B-B14F-4D97-AF65-F5344CB8AC3E}">
        <p14:creationId xmlns:p14="http://schemas.microsoft.com/office/powerpoint/2010/main" val="24660696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a:t>
            </a:r>
          </a:p>
        </p:txBody>
      </p:sp>
      <p:sp>
        <p:nvSpPr>
          <p:cNvPr id="4" name="Slide Number Placeholder 3"/>
          <p:cNvSpPr>
            <a:spLocks noGrp="1"/>
          </p:cNvSpPr>
          <p:nvPr>
            <p:ph type="sldNum" sz="quarter" idx="10"/>
          </p:nvPr>
        </p:nvSpPr>
        <p:spPr/>
        <p:txBody>
          <a:bodyPr/>
          <a:lstStyle/>
          <a:p>
            <a:fld id="{FEED8C5D-2A4D-4B81-BE17-98AC865D969E}" type="slidenum">
              <a:rPr lang="en-US" smtClean="0"/>
              <a:pPr/>
              <a:t>31</a:t>
            </a:fld>
            <a:endParaRPr lang="en-US"/>
          </a:p>
        </p:txBody>
      </p:sp>
    </p:spTree>
    <p:extLst>
      <p:ext uri="{BB962C8B-B14F-4D97-AF65-F5344CB8AC3E}">
        <p14:creationId xmlns:p14="http://schemas.microsoft.com/office/powerpoint/2010/main" val="144204406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3237" fontAlgn="base">
              <a:spcBef>
                <a:spcPct val="30000"/>
              </a:spcBef>
              <a:spcAft>
                <a:spcPct val="0"/>
              </a:spcAft>
              <a:defRPr/>
            </a:pPr>
            <a:endParaRPr lang="en-US" dirty="0"/>
          </a:p>
          <a:p>
            <a:endParaRPr lang="en-US" dirty="0"/>
          </a:p>
        </p:txBody>
      </p:sp>
      <p:sp>
        <p:nvSpPr>
          <p:cNvPr id="4" name="Slide Number Placeholder 3"/>
          <p:cNvSpPr>
            <a:spLocks noGrp="1"/>
          </p:cNvSpPr>
          <p:nvPr>
            <p:ph type="sldNum" sz="quarter" idx="10"/>
          </p:nvPr>
        </p:nvSpPr>
        <p:spPr/>
        <p:txBody>
          <a:bodyPr/>
          <a:lstStyle/>
          <a:p>
            <a:fld id="{FEED8C5D-2A4D-4B81-BE17-98AC865D969E}" type="slidenum">
              <a:rPr lang="en-US" smtClean="0"/>
              <a:pPr/>
              <a:t>32</a:t>
            </a:fld>
            <a:endParaRPr lang="en-US"/>
          </a:p>
        </p:txBody>
      </p:sp>
    </p:spTree>
    <p:extLst>
      <p:ext uri="{BB962C8B-B14F-4D97-AF65-F5344CB8AC3E}">
        <p14:creationId xmlns:p14="http://schemas.microsoft.com/office/powerpoint/2010/main" val="427656692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CB61D83-B10D-4BB1-83F2-D84207250AD9}" type="slidenum">
              <a:rPr lang="en-US">
                <a:solidFill>
                  <a:prstClr val="black"/>
                </a:solidFill>
              </a:rPr>
              <a:pPr/>
              <a:t>33</a:t>
            </a:fld>
            <a:endParaRPr lang="en-US">
              <a:solidFill>
                <a:prstClr val="black"/>
              </a:solidFill>
            </a:endParaRPr>
          </a:p>
        </p:txBody>
      </p:sp>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p:txBody>
          <a:bodyPr/>
          <a:lstStyle/>
          <a:p>
            <a:r>
              <a:rPr lang="en-US" dirty="0"/>
              <a:t>The appropriate numbers for members to call are listed on the back of their insurance card.</a:t>
            </a:r>
          </a:p>
          <a:p>
            <a:endParaRPr lang="en-US" dirty="0"/>
          </a:p>
          <a:p>
            <a:r>
              <a:rPr lang="en-US" dirty="0"/>
              <a:t>HMSA</a:t>
            </a:r>
            <a:r>
              <a:rPr lang="en-US" baseline="0" dirty="0"/>
              <a:t> has several different Call Centers.</a:t>
            </a:r>
          </a:p>
          <a:p>
            <a:r>
              <a:rPr lang="en-US" baseline="0" dirty="0"/>
              <a:t>There are more than what we have here but to give you an idea of what each does:</a:t>
            </a:r>
          </a:p>
          <a:p>
            <a:endParaRPr lang="en-US" baseline="0" dirty="0"/>
          </a:p>
          <a:p>
            <a:r>
              <a:rPr lang="en-US" b="1" baseline="0" dirty="0"/>
              <a:t>Customer Relations </a:t>
            </a:r>
            <a:r>
              <a:rPr lang="en-US" baseline="0" dirty="0"/>
              <a:t>takes the bulk of our calls from Members, Providers – just about anybody.</a:t>
            </a:r>
          </a:p>
          <a:p>
            <a:r>
              <a:rPr lang="en-US" b="1" baseline="0" dirty="0"/>
              <a:t>Membership</a:t>
            </a:r>
            <a:r>
              <a:rPr lang="en-US" baseline="0" dirty="0"/>
              <a:t> also takes a lot of calls from Members who may need to make premium payments, etc..</a:t>
            </a:r>
          </a:p>
          <a:p>
            <a:r>
              <a:rPr lang="en-US" b="1" baseline="0" dirty="0"/>
              <a:t>Quest Integration </a:t>
            </a:r>
            <a:r>
              <a:rPr lang="en-US" baseline="0" dirty="0"/>
              <a:t>- Call Center that specifically handles questions for members with Medicaid coverage.</a:t>
            </a:r>
          </a:p>
          <a:p>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The Claims department has its own Call Centers for the FEP Program and the BlueCard Program. Why does claims have it’s own just for </a:t>
            </a:r>
            <a:r>
              <a:rPr lang="en-US" baseline="0" dirty="0" err="1"/>
              <a:t>BlueCard</a:t>
            </a:r>
            <a:r>
              <a:rPr lang="en-US" baseline="0" dirty="0"/>
              <a:t> and FEP?  These two programs are unique within HMSA.  Will we talk more about FEP and </a:t>
            </a:r>
            <a:r>
              <a:rPr lang="en-US" baseline="0" dirty="0" err="1"/>
              <a:t>Bluecard</a:t>
            </a:r>
            <a:r>
              <a:rPr lang="en-US" baseline="0" dirty="0"/>
              <a:t> later in the day and discuss why they are unique.  For now, just know they have their own call centers, with most staff for the call centers working from the Kapolei office.</a:t>
            </a:r>
          </a:p>
          <a:p>
            <a:endParaRPr lang="en-US" baseline="0" dirty="0"/>
          </a:p>
        </p:txBody>
      </p:sp>
    </p:spTree>
    <p:extLst>
      <p:ext uri="{BB962C8B-B14F-4D97-AF65-F5344CB8AC3E}">
        <p14:creationId xmlns:p14="http://schemas.microsoft.com/office/powerpoint/2010/main" val="379270088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CB61D83-B10D-4BB1-83F2-D84207250AD9}" type="slidenum">
              <a:rPr lang="en-US"/>
              <a:pPr/>
              <a:t>34</a:t>
            </a:fld>
            <a:endParaRPr lang="en-US"/>
          </a:p>
        </p:txBody>
      </p:sp>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p:txBody>
          <a:bodyPr/>
          <a:lstStyle/>
          <a:p>
            <a:r>
              <a:rPr lang="en-US" dirty="0"/>
              <a:t>CSR’s are the front line. </a:t>
            </a:r>
            <a:r>
              <a:rPr lang="en-US" baseline="0" dirty="0"/>
              <a:t> </a:t>
            </a:r>
            <a:r>
              <a:rPr lang="en-US" dirty="0"/>
              <a:t>Every call, even a </a:t>
            </a:r>
            <a:r>
              <a:rPr lang="en-US" dirty="0" err="1"/>
              <a:t>hangup</a:t>
            </a:r>
            <a:r>
              <a:rPr lang="en-US" dirty="0"/>
              <a:t>, is recorded, both literally and in the system as a CIRF (customer inquiry resolution file)</a:t>
            </a:r>
          </a:p>
          <a:p>
            <a:endParaRPr lang="en-US" dirty="0"/>
          </a:p>
          <a:p>
            <a:r>
              <a:rPr lang="en-US" dirty="0"/>
              <a:t>A customer advocate is paired with each CSR.  Customer advocates also answer the phone but only in an overflow capacity. (MTM</a:t>
            </a:r>
            <a:r>
              <a:rPr lang="en-US" baseline="0" dirty="0"/>
              <a:t> numbers!)</a:t>
            </a:r>
            <a:endParaRPr lang="en-US" dirty="0"/>
          </a:p>
          <a:p>
            <a:endParaRPr lang="en-US" dirty="0"/>
          </a:p>
          <a:p>
            <a:r>
              <a:rPr lang="en-US" dirty="0"/>
              <a:t>Customer advocates perform “behind the scenes” work to resolve customer inquiries that cannot be handled</a:t>
            </a:r>
            <a:r>
              <a:rPr lang="en-US" baseline="0" dirty="0"/>
              <a:t> </a:t>
            </a:r>
            <a:r>
              <a:rPr lang="en-US" dirty="0"/>
              <a:t>by the CSR.  There is a scenario</a:t>
            </a:r>
            <a:r>
              <a:rPr lang="en-US" baseline="0" dirty="0"/>
              <a:t> list that CSR’s can use to quickly identify if a customer advocate will be needed to complete the inquiry.</a:t>
            </a:r>
            <a:endParaRPr lang="en-US" dirty="0"/>
          </a:p>
          <a:p>
            <a:endParaRPr lang="en-US" dirty="0"/>
          </a:p>
          <a:p>
            <a:r>
              <a:rPr lang="en-US" dirty="0"/>
              <a:t>Business Analyst – Take data from</a:t>
            </a:r>
            <a:r>
              <a:rPr lang="en-US" baseline="0" dirty="0"/>
              <a:t> various sources, the business analyst looks for specific metrics – based either on Management need or to meet HMSA requirements – and then creates Performance Improvement Projects (PIP’s) to meet the desired goals.</a:t>
            </a:r>
            <a:endParaRPr lang="en-US" dirty="0"/>
          </a:p>
          <a:p>
            <a:endParaRPr lang="en-US" dirty="0"/>
          </a:p>
          <a:p>
            <a:r>
              <a:rPr lang="en-US" dirty="0"/>
              <a:t>Quality assurance is a special role that listens to calls for quality, provides coaching sessions to with</a:t>
            </a:r>
            <a:r>
              <a:rPr lang="en-US" baseline="0" dirty="0"/>
              <a:t> the goal of increasing first call resolution</a:t>
            </a:r>
            <a:r>
              <a:rPr lang="en-US" dirty="0"/>
              <a:t>, reviews CIRF’s for both accuracy and to identify any areas for improvement.  Also reviews replies to member surveys</a:t>
            </a:r>
          </a:p>
        </p:txBody>
      </p:sp>
    </p:spTree>
    <p:extLst>
      <p:ext uri="{BB962C8B-B14F-4D97-AF65-F5344CB8AC3E}">
        <p14:creationId xmlns:p14="http://schemas.microsoft.com/office/powerpoint/2010/main" val="264932374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Both Call Centers (FEP and BlueCard) are staffed with mostly new staff members.</a:t>
            </a:r>
          </a:p>
          <a:p>
            <a:r>
              <a:rPr lang="en-US" dirty="0"/>
              <a:t>Right now, we’re in the learning stage… and there’s a lot to learn about claims processing.</a:t>
            </a:r>
          </a:p>
          <a:p>
            <a:r>
              <a:rPr lang="en-US" dirty="0"/>
              <a:t>But our</a:t>
            </a:r>
            <a:r>
              <a:rPr lang="en-US" baseline="0" dirty="0"/>
              <a:t> focus is on turning these two programs into a real competitive advantage for HMSA.</a:t>
            </a:r>
          </a:p>
          <a:p>
            <a:endParaRPr lang="en-US" baseline="0" dirty="0"/>
          </a:p>
          <a:p>
            <a:r>
              <a:rPr lang="en-US" dirty="0"/>
              <a:t>We both support claims that extend beyond our islands.  </a:t>
            </a:r>
          </a:p>
          <a:p>
            <a:r>
              <a:rPr lang="en-US" baseline="0" dirty="0"/>
              <a:t>That means our members save a lot of money on care received abroad.</a:t>
            </a:r>
          </a:p>
          <a:p>
            <a:r>
              <a:rPr lang="en-US" baseline="0" dirty="0"/>
              <a:t>But with that, we sometimes run into problems because the doctors and hospitals aren’t familiar with HMSA’s programs.</a:t>
            </a:r>
          </a:p>
          <a:p>
            <a:r>
              <a:rPr lang="en-US" baseline="0" dirty="0"/>
              <a:t>Claims may be submitted with information our systems don’t like.</a:t>
            </a:r>
          </a:p>
          <a:p>
            <a:r>
              <a:rPr lang="en-US" baseline="0" dirty="0"/>
              <a:t>So in BlueCard, in particular, we are here to address those differences and protect our members from any financial harm.</a:t>
            </a:r>
          </a:p>
          <a:p>
            <a:endParaRPr lang="en-US" baseline="0" dirty="0"/>
          </a:p>
          <a:p>
            <a:r>
              <a:rPr lang="en-US" baseline="0" dirty="0"/>
              <a:t>That means a lot of listening to our customers.</a:t>
            </a:r>
          </a:p>
          <a:p>
            <a:r>
              <a:rPr lang="en-US" baseline="0" dirty="0"/>
              <a:t>What are they experiencing.</a:t>
            </a:r>
          </a:p>
          <a:p>
            <a:r>
              <a:rPr lang="en-US" baseline="0" dirty="0"/>
              <a:t>Why did they go to the doctor.</a:t>
            </a:r>
          </a:p>
          <a:p>
            <a:r>
              <a:rPr lang="en-US" baseline="0" dirty="0"/>
              <a:t>What happened – because a claim form doesn’t tell the whole story.</a:t>
            </a:r>
          </a:p>
          <a:p>
            <a:endParaRPr lang="en-US" baseline="0" dirty="0"/>
          </a:p>
          <a:p>
            <a:r>
              <a:rPr lang="en-US" baseline="0" dirty="0"/>
              <a:t>Educating members on the programs.</a:t>
            </a:r>
          </a:p>
          <a:p>
            <a:r>
              <a:rPr lang="en-US" baseline="0" dirty="0"/>
              <a:t>Listening to what the member is experiencing.</a:t>
            </a:r>
          </a:p>
          <a:p>
            <a:r>
              <a:rPr lang="en-US" baseline="0" dirty="0"/>
              <a:t>Doing our best to make our programs work for our members.  </a:t>
            </a:r>
          </a:p>
          <a:p>
            <a:endParaRPr lang="en-US" dirty="0"/>
          </a:p>
        </p:txBody>
      </p:sp>
      <p:sp>
        <p:nvSpPr>
          <p:cNvPr id="4" name="Slide Number Placeholder 3"/>
          <p:cNvSpPr>
            <a:spLocks noGrp="1"/>
          </p:cNvSpPr>
          <p:nvPr>
            <p:ph type="sldNum" sz="quarter" idx="10"/>
          </p:nvPr>
        </p:nvSpPr>
        <p:spPr/>
        <p:txBody>
          <a:bodyPr/>
          <a:lstStyle/>
          <a:p>
            <a:fld id="{FEED8C5D-2A4D-4B81-BE17-98AC865D969E}" type="slidenum">
              <a:rPr lang="en-US" smtClean="0">
                <a:solidFill>
                  <a:prstClr val="black"/>
                </a:solidFill>
              </a:rPr>
              <a:pPr/>
              <a:t>35</a:t>
            </a:fld>
            <a:endParaRPr lang="en-US">
              <a:solidFill>
                <a:prstClr val="black"/>
              </a:solidFill>
            </a:endParaRPr>
          </a:p>
        </p:txBody>
      </p:sp>
    </p:spTree>
    <p:extLst>
      <p:ext uri="{BB962C8B-B14F-4D97-AF65-F5344CB8AC3E}">
        <p14:creationId xmlns:p14="http://schemas.microsoft.com/office/powerpoint/2010/main" val="350357455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EED8C5D-2A4D-4B81-BE17-98AC865D969E}" type="slidenum">
              <a:rPr lang="en-US" smtClean="0"/>
              <a:pPr/>
              <a:t>36</a:t>
            </a:fld>
            <a:endParaRPr lang="en-US"/>
          </a:p>
        </p:txBody>
      </p:sp>
    </p:spTree>
    <p:extLst>
      <p:ext uri="{BB962C8B-B14F-4D97-AF65-F5344CB8AC3E}">
        <p14:creationId xmlns:p14="http://schemas.microsoft.com/office/powerpoint/2010/main" val="361597689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3237" fontAlgn="base">
              <a:spcBef>
                <a:spcPct val="30000"/>
              </a:spcBef>
              <a:spcAft>
                <a:spcPct val="0"/>
              </a:spcAft>
              <a:defRPr/>
            </a:pPr>
            <a:r>
              <a:rPr lang="en-US" dirty="0"/>
              <a:t>Shan Q to go over bullets, Traci to include additional comments as the information is being reviewed.  </a:t>
            </a:r>
          </a:p>
          <a:p>
            <a:endParaRPr lang="en-US" dirty="0"/>
          </a:p>
        </p:txBody>
      </p:sp>
      <p:sp>
        <p:nvSpPr>
          <p:cNvPr id="4" name="Slide Number Placeholder 3"/>
          <p:cNvSpPr>
            <a:spLocks noGrp="1"/>
          </p:cNvSpPr>
          <p:nvPr>
            <p:ph type="sldNum" sz="quarter" idx="10"/>
          </p:nvPr>
        </p:nvSpPr>
        <p:spPr/>
        <p:txBody>
          <a:bodyPr/>
          <a:lstStyle/>
          <a:p>
            <a:fld id="{FEED8C5D-2A4D-4B81-BE17-98AC865D969E}" type="slidenum">
              <a:rPr lang="en-US" smtClean="0"/>
              <a:pPr/>
              <a:t>37</a:t>
            </a:fld>
            <a:endParaRPr lang="en-US"/>
          </a:p>
        </p:txBody>
      </p:sp>
    </p:spTree>
    <p:extLst>
      <p:ext uri="{BB962C8B-B14F-4D97-AF65-F5344CB8AC3E}">
        <p14:creationId xmlns:p14="http://schemas.microsoft.com/office/powerpoint/2010/main" val="29068939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a:t>
            </a:r>
          </a:p>
        </p:txBody>
      </p:sp>
      <p:sp>
        <p:nvSpPr>
          <p:cNvPr id="4" name="Slide Number Placeholder 3"/>
          <p:cNvSpPr>
            <a:spLocks noGrp="1"/>
          </p:cNvSpPr>
          <p:nvPr>
            <p:ph type="sldNum" sz="quarter" idx="10"/>
          </p:nvPr>
        </p:nvSpPr>
        <p:spPr/>
        <p:txBody>
          <a:bodyPr/>
          <a:lstStyle/>
          <a:p>
            <a:fld id="{FEED8C5D-2A4D-4B81-BE17-98AC865D969E}" type="slidenum">
              <a:rPr lang="en-US" smtClean="0"/>
              <a:pPr/>
              <a:t>38</a:t>
            </a:fld>
            <a:endParaRPr lang="en-US"/>
          </a:p>
        </p:txBody>
      </p:sp>
    </p:spTree>
    <p:extLst>
      <p:ext uri="{BB962C8B-B14F-4D97-AF65-F5344CB8AC3E}">
        <p14:creationId xmlns:p14="http://schemas.microsoft.com/office/powerpoint/2010/main" val="240454893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3C8939E-CF65-4583-9E10-4D497694A7AE}" type="slidenum">
              <a:rPr lang="en-US"/>
              <a:pPr/>
              <a:t>39</a:t>
            </a:fld>
            <a:endParaRPr lang="en-US"/>
          </a:p>
        </p:txBody>
      </p:sp>
      <p:sp>
        <p:nvSpPr>
          <p:cNvPr id="43010"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2500494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8587" indent="-178587">
              <a:buFont typeface="Arial" panose="020B0604020202020204" pitchFamily="34" charset="0"/>
              <a:buChar char="•"/>
            </a:pPr>
            <a:r>
              <a:rPr lang="en-US" dirty="0"/>
              <a:t>Our</a:t>
            </a:r>
            <a:r>
              <a:rPr lang="en-US" baseline="0" dirty="0"/>
              <a:t> purpose in Claims Administration is to process our members and providers claims in a timely and accurate manner. In order to do this, we are looking for employees who are dependable, self-motivated and committed to providing quality performance and positive impacts to our members and providers</a:t>
            </a:r>
          </a:p>
          <a:p>
            <a:pPr marL="178587" indent="-178587">
              <a:buFont typeface="Arial" panose="020B0604020202020204" pitchFamily="34" charset="0"/>
              <a:buChar char="•"/>
            </a:pPr>
            <a:r>
              <a:rPr lang="en-US" baseline="0" dirty="0"/>
              <a:t>It is Claims Management’s responsibility to develop our employees to become leaders.  The Claims Management team is here to assist our employees in developing their problem solving skills, interpersonal relationships with others within our department and outside of our department, and provide employees with job growth opportunities     </a:t>
            </a:r>
          </a:p>
          <a:p>
            <a:pPr marL="178587" indent="-178587">
              <a:buFont typeface="Arial" panose="020B0604020202020204" pitchFamily="34" charset="0"/>
              <a:buChar char="•"/>
            </a:pPr>
            <a:endParaRPr lang="en-US" baseline="0" dirty="0"/>
          </a:p>
          <a:p>
            <a:r>
              <a:rPr lang="en-US" baseline="0" dirty="0"/>
              <a:t>Iwi: Our purpose….</a:t>
            </a:r>
          </a:p>
          <a:p>
            <a:endParaRPr lang="en-US" dirty="0"/>
          </a:p>
        </p:txBody>
      </p:sp>
      <p:sp>
        <p:nvSpPr>
          <p:cNvPr id="4" name="Slide Number Placeholder 3"/>
          <p:cNvSpPr>
            <a:spLocks noGrp="1"/>
          </p:cNvSpPr>
          <p:nvPr>
            <p:ph type="sldNum" sz="quarter" idx="10"/>
          </p:nvPr>
        </p:nvSpPr>
        <p:spPr/>
        <p:txBody>
          <a:bodyPr/>
          <a:lstStyle/>
          <a:p>
            <a:fld id="{FEED8C5D-2A4D-4B81-BE17-98AC865D969E}" type="slidenum">
              <a:rPr lang="en-US" smtClean="0"/>
              <a:pPr/>
              <a:t>4</a:t>
            </a:fld>
            <a:endParaRPr lang="en-US"/>
          </a:p>
        </p:txBody>
      </p:sp>
    </p:spTree>
    <p:extLst>
      <p:ext uri="{BB962C8B-B14F-4D97-AF65-F5344CB8AC3E}">
        <p14:creationId xmlns:p14="http://schemas.microsoft.com/office/powerpoint/2010/main" val="368087089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CB61D83-B10D-4BB1-83F2-D84207250AD9}" type="slidenum">
              <a:rPr lang="en-US">
                <a:solidFill>
                  <a:prstClr val="black"/>
                </a:solidFill>
              </a:rPr>
              <a:pPr/>
              <a:t>40</a:t>
            </a:fld>
            <a:endParaRPr lang="en-US">
              <a:solidFill>
                <a:prstClr val="black"/>
              </a:solidFill>
            </a:endParaRPr>
          </a:p>
        </p:txBody>
      </p:sp>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p:txBody>
          <a:bodyPr/>
          <a:lstStyle/>
          <a:p>
            <a:r>
              <a:rPr lang="en-US" dirty="0"/>
              <a:t>Carol?</a:t>
            </a:r>
          </a:p>
          <a:p>
            <a:endParaRPr lang="en-US" dirty="0"/>
          </a:p>
          <a:p>
            <a:r>
              <a:rPr lang="en-US" dirty="0"/>
              <a:t>OPL means “other party</a:t>
            </a:r>
            <a:r>
              <a:rPr lang="en-US" baseline="0" dirty="0"/>
              <a:t> liability”</a:t>
            </a:r>
          </a:p>
          <a:p>
            <a:endParaRPr lang="en-US" baseline="0" dirty="0"/>
          </a:p>
          <a:p>
            <a:r>
              <a:rPr lang="en-US" baseline="0" dirty="0"/>
              <a:t>Refund and Recovery Specialist - </a:t>
            </a:r>
            <a:r>
              <a:rPr lang="en-US" sz="1200" kern="1200" dirty="0">
                <a:solidFill>
                  <a:schemeClr val="tx1"/>
                </a:solidFill>
                <a:effectLst/>
                <a:latin typeface="+mn-lt"/>
                <a:ea typeface="+mn-ea"/>
                <a:cs typeface="+mn-cs"/>
              </a:rPr>
              <a:t>required to be responsible for researching, accounting, and processing of refunds and special requests related to claims payments.  </a:t>
            </a:r>
            <a:endParaRPr lang="en-US" dirty="0"/>
          </a:p>
        </p:txBody>
      </p:sp>
    </p:spTree>
    <p:extLst>
      <p:ext uri="{BB962C8B-B14F-4D97-AF65-F5344CB8AC3E}">
        <p14:creationId xmlns:p14="http://schemas.microsoft.com/office/powerpoint/2010/main" val="130492419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EED8C5D-2A4D-4B81-BE17-98AC865D969E}" type="slidenum">
              <a:rPr lang="en-US" smtClean="0"/>
              <a:pPr/>
              <a:t>41</a:t>
            </a:fld>
            <a:endParaRPr lang="en-US"/>
          </a:p>
        </p:txBody>
      </p:sp>
    </p:spTree>
    <p:extLst>
      <p:ext uri="{BB962C8B-B14F-4D97-AF65-F5344CB8AC3E}">
        <p14:creationId xmlns:p14="http://schemas.microsoft.com/office/powerpoint/2010/main" val="405595375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CB61D83-B10D-4BB1-83F2-D84207250AD9}" type="slidenum">
              <a:rPr lang="en-US"/>
              <a:pPr/>
              <a:t>42</a:t>
            </a:fld>
            <a:endParaRPr lang="en-US"/>
          </a:p>
        </p:txBody>
      </p:sp>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p:txBody>
          <a:bodyPr/>
          <a:lstStyle/>
          <a:p>
            <a:r>
              <a:rPr lang="en-US" dirty="0"/>
              <a:t>Refund and recovery specialists </a:t>
            </a:r>
          </a:p>
          <a:p>
            <a:endParaRPr lang="en-US" dirty="0"/>
          </a:p>
          <a:p>
            <a:r>
              <a:rPr lang="en-US" dirty="0"/>
              <a:t>JJ-The</a:t>
            </a:r>
            <a:r>
              <a:rPr lang="en-US" baseline="0" dirty="0"/>
              <a:t> Benefits Recovery Units handles the entire post identification refund process for commercial/</a:t>
            </a:r>
            <a:r>
              <a:rPr lang="en-US" baseline="0" dirty="0" err="1"/>
              <a:t>Medciare</a:t>
            </a:r>
            <a:r>
              <a:rPr lang="en-US" baseline="0" dirty="0"/>
              <a:t> accounts.  Exception:  </a:t>
            </a:r>
          </a:p>
          <a:p>
            <a:r>
              <a:rPr lang="en-US" baseline="0" dirty="0"/>
              <a:t>Once refunds are received for Medicare accounts, Claim examiners will post the refund to Medicare claim records.</a:t>
            </a:r>
          </a:p>
          <a:p>
            <a:endParaRPr lang="en-US" dirty="0"/>
          </a:p>
        </p:txBody>
      </p:sp>
    </p:spTree>
    <p:extLst>
      <p:ext uri="{BB962C8B-B14F-4D97-AF65-F5344CB8AC3E}">
        <p14:creationId xmlns:p14="http://schemas.microsoft.com/office/powerpoint/2010/main" val="83401193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3C8939E-CF65-4583-9E10-4D497694A7AE}" type="slidenum">
              <a:rPr lang="en-US"/>
              <a:pPr/>
              <a:t>43</a:t>
            </a:fld>
            <a:endParaRPr lang="en-US"/>
          </a:p>
        </p:txBody>
      </p:sp>
      <p:sp>
        <p:nvSpPr>
          <p:cNvPr id="43010"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p:txBody>
          <a:bodyPr/>
          <a:lstStyle/>
          <a:p>
            <a:r>
              <a:rPr lang="en-US" dirty="0"/>
              <a:t>These are the Adjustment and OPL examiners</a:t>
            </a:r>
          </a:p>
          <a:p>
            <a:endParaRPr lang="en-US" dirty="0"/>
          </a:p>
          <a:p>
            <a:r>
              <a:rPr lang="en-US" dirty="0"/>
              <a:t>research-</a:t>
            </a:r>
          </a:p>
          <a:p>
            <a:pPr marL="829544" lvl="1" indent="-349964"/>
            <a:r>
              <a:rPr lang="en-US" sz="2400" dirty="0">
                <a:cs typeface="Arial" panose="020B0604020202020204" pitchFamily="34" charset="0"/>
              </a:rPr>
              <a:t>Identify root cause of issues</a:t>
            </a:r>
          </a:p>
          <a:p>
            <a:pPr marL="829544" lvl="1" indent="-349964"/>
            <a:r>
              <a:rPr lang="en-US" sz="2400" dirty="0">
                <a:cs typeface="Arial" panose="020B0604020202020204" pitchFamily="34" charset="0"/>
              </a:rPr>
              <a:t>Complete adjustments to claims as needed</a:t>
            </a:r>
          </a:p>
          <a:p>
            <a:pPr marL="362925" indent="-349964"/>
            <a:r>
              <a:rPr lang="en-US" sz="2400" dirty="0">
                <a:cs typeface="Arial" panose="020B0604020202020204" pitchFamily="34" charset="0"/>
              </a:rPr>
              <a:t>Receipts-</a:t>
            </a:r>
          </a:p>
          <a:p>
            <a:pPr marL="829544" lvl="1" indent="-349964" defTabSz="933237">
              <a:defRPr/>
            </a:pPr>
            <a:r>
              <a:rPr lang="en-US" sz="2400" dirty="0">
                <a:cs typeface="Arial" panose="020B0604020202020204" pitchFamily="34" charset="0"/>
              </a:rPr>
              <a:t>Outreach to obtain information </a:t>
            </a:r>
          </a:p>
          <a:p>
            <a:pPr marL="362925" indent="-349964"/>
            <a:endParaRPr lang="en-US" sz="2400" dirty="0">
              <a:cs typeface="Arial" panose="020B0604020202020204" pitchFamily="34" charset="0"/>
            </a:endParaRPr>
          </a:p>
          <a:p>
            <a:endParaRPr lang="en-US" dirty="0"/>
          </a:p>
        </p:txBody>
      </p:sp>
    </p:spTree>
    <p:extLst>
      <p:ext uri="{BB962C8B-B14F-4D97-AF65-F5344CB8AC3E}">
        <p14:creationId xmlns:p14="http://schemas.microsoft.com/office/powerpoint/2010/main" val="76668752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CB61D83-B10D-4BB1-83F2-D84207250AD9}" type="slidenum">
              <a:rPr lang="en-US"/>
              <a:pPr/>
              <a:t>44</a:t>
            </a:fld>
            <a:endParaRPr lang="en-US"/>
          </a:p>
        </p:txBody>
      </p:sp>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p:txBody>
          <a:bodyPr/>
          <a:lstStyle/>
          <a:p>
            <a:r>
              <a:rPr lang="en-US" dirty="0"/>
              <a:t>These are the Operations Assistants</a:t>
            </a:r>
          </a:p>
          <a:p>
            <a:endParaRPr lang="en-US" dirty="0"/>
          </a:p>
          <a:p>
            <a:r>
              <a:rPr lang="en-US" dirty="0"/>
              <a:t>Does support work for FEP and blue card as well as </a:t>
            </a:r>
            <a:r>
              <a:rPr lang="en-US" dirty="0" err="1"/>
              <a:t>medicare</a:t>
            </a:r>
            <a:r>
              <a:rPr lang="en-US" dirty="0"/>
              <a:t>, Akamai advantage and PB?</a:t>
            </a:r>
          </a:p>
          <a:p>
            <a:endParaRPr lang="en-US" dirty="0"/>
          </a:p>
          <a:p>
            <a:r>
              <a:rPr lang="en-US" dirty="0"/>
              <a:t>Define “work”  </a:t>
            </a:r>
          </a:p>
          <a:p>
            <a:endParaRPr lang="en-US" dirty="0"/>
          </a:p>
          <a:p>
            <a:r>
              <a:rPr lang="en-US" dirty="0"/>
              <a:t>Triage claims – mocking up member submitted claims so they can be processed</a:t>
            </a:r>
          </a:p>
          <a:p>
            <a:endParaRPr lang="en-US" dirty="0"/>
          </a:p>
        </p:txBody>
      </p:sp>
    </p:spTree>
    <p:extLst>
      <p:ext uri="{BB962C8B-B14F-4D97-AF65-F5344CB8AC3E}">
        <p14:creationId xmlns:p14="http://schemas.microsoft.com/office/powerpoint/2010/main" val="145412353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3C8939E-CF65-4583-9E10-4D497694A7AE}" type="slidenum">
              <a:rPr lang="en-US"/>
              <a:pPr/>
              <a:t>45</a:t>
            </a:fld>
            <a:endParaRPr lang="en-US"/>
          </a:p>
        </p:txBody>
      </p:sp>
      <p:sp>
        <p:nvSpPr>
          <p:cNvPr id="43010"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p:txBody>
          <a:bodyPr/>
          <a:lstStyle/>
          <a:p>
            <a:pPr marL="351583" indent="-349964"/>
            <a:r>
              <a:rPr lang="en-US" sz="2000" kern="0" dirty="0">
                <a:latin typeface="Arial" panose="020B0604020202020204" pitchFamily="34" charset="0"/>
                <a:cs typeface="Arial" panose="020B0604020202020204" pitchFamily="34" charset="0"/>
              </a:rPr>
              <a:t>Different types of COB: </a:t>
            </a:r>
          </a:p>
          <a:p>
            <a:pPr marL="946198" lvl="1" indent="-466618">
              <a:buFont typeface="Arial" panose="020B0604020202020204" pitchFamily="34" charset="0"/>
              <a:buChar char="•"/>
            </a:pPr>
            <a:r>
              <a:rPr lang="en-US" kern="0" dirty="0">
                <a:latin typeface="Arial" panose="020B0604020202020204" pitchFamily="34" charset="0"/>
                <a:cs typeface="Arial" panose="020B0604020202020204" pitchFamily="34" charset="0"/>
              </a:rPr>
              <a:t>Dual Membership (DM): When a member is covered by two or more HMSA plans (4% of our members have DM)</a:t>
            </a:r>
          </a:p>
          <a:p>
            <a:pPr marL="946198" lvl="1" indent="-466618">
              <a:buFont typeface="Arial" panose="020B0604020202020204" pitchFamily="34" charset="0"/>
              <a:buChar char="•"/>
            </a:pPr>
            <a:r>
              <a:rPr lang="en-US" kern="0" dirty="0">
                <a:latin typeface="Arial" panose="020B0604020202020204" pitchFamily="34" charset="0"/>
                <a:cs typeface="Arial" panose="020B0604020202020204" pitchFamily="34" charset="0"/>
              </a:rPr>
              <a:t>Dual Coverage (DC): When a member is covered by HMSA and another health plan (e.g. UHA, HMAA, Aetna, etc.) (5% of our members have DC)</a:t>
            </a:r>
          </a:p>
          <a:p>
            <a:pPr marL="946198" lvl="1" indent="-466618">
              <a:buFont typeface="Arial" panose="020B0604020202020204" pitchFamily="34" charset="0"/>
              <a:buChar char="•"/>
            </a:pPr>
            <a:r>
              <a:rPr lang="en-US" kern="0" dirty="0">
                <a:latin typeface="Arial" panose="020B0604020202020204" pitchFamily="34" charset="0"/>
                <a:cs typeface="Arial" panose="020B0604020202020204" pitchFamily="34" charset="0"/>
              </a:rPr>
              <a:t>Medicare COB (MCOB): When a member is covered by HMSA and Medicare (12% of our members have MCOB)</a:t>
            </a:r>
          </a:p>
          <a:p>
            <a:pPr marL="946198" lvl="1" indent="-466618">
              <a:buFont typeface="Arial" panose="020B0604020202020204" pitchFamily="34" charset="0"/>
              <a:buChar char="•"/>
            </a:pPr>
            <a:endParaRPr lang="en-US" kern="0" dirty="0">
              <a:latin typeface="Arial" panose="020B0604020202020204" pitchFamily="34" charset="0"/>
              <a:cs typeface="Arial" panose="020B0604020202020204" pitchFamily="34" charset="0"/>
            </a:endParaRPr>
          </a:p>
          <a:p>
            <a:r>
              <a:rPr lang="en-US" dirty="0"/>
              <a:t>COB Example</a:t>
            </a:r>
          </a:p>
          <a:p>
            <a:r>
              <a:rPr lang="en-US" dirty="0"/>
              <a:t>Start with married couple, they have a kid, they get divorced, re-marry, both new spouses have insurance of their own, all 4 cover the kid, etc.  Ask Traci if she is available.</a:t>
            </a:r>
          </a:p>
        </p:txBody>
      </p:sp>
    </p:spTree>
    <p:extLst>
      <p:ext uri="{BB962C8B-B14F-4D97-AF65-F5344CB8AC3E}">
        <p14:creationId xmlns:p14="http://schemas.microsoft.com/office/powerpoint/2010/main" val="259349013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EED8C5D-2A4D-4B81-BE17-98AC865D969E}" type="slidenum">
              <a:rPr lang="en-US" smtClean="0"/>
              <a:pPr/>
              <a:t>46</a:t>
            </a:fld>
            <a:endParaRPr lang="en-US"/>
          </a:p>
        </p:txBody>
      </p:sp>
    </p:spTree>
    <p:extLst>
      <p:ext uri="{BB962C8B-B14F-4D97-AF65-F5344CB8AC3E}">
        <p14:creationId xmlns:p14="http://schemas.microsoft.com/office/powerpoint/2010/main" val="320951531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a:t>
            </a:r>
          </a:p>
        </p:txBody>
      </p:sp>
      <p:sp>
        <p:nvSpPr>
          <p:cNvPr id="4" name="Slide Number Placeholder 3"/>
          <p:cNvSpPr>
            <a:spLocks noGrp="1"/>
          </p:cNvSpPr>
          <p:nvPr>
            <p:ph type="sldNum" sz="quarter" idx="10"/>
          </p:nvPr>
        </p:nvSpPr>
        <p:spPr/>
        <p:txBody>
          <a:bodyPr/>
          <a:lstStyle/>
          <a:p>
            <a:fld id="{FEED8C5D-2A4D-4B81-BE17-98AC865D969E}" type="slidenum">
              <a:rPr lang="en-US" smtClean="0"/>
              <a:pPr/>
              <a:t>47</a:t>
            </a:fld>
            <a:endParaRPr lang="en-US"/>
          </a:p>
        </p:txBody>
      </p:sp>
    </p:spTree>
    <p:extLst>
      <p:ext uri="{BB962C8B-B14F-4D97-AF65-F5344CB8AC3E}">
        <p14:creationId xmlns:p14="http://schemas.microsoft.com/office/powerpoint/2010/main" val="207191110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a:t>
            </a:r>
          </a:p>
        </p:txBody>
      </p:sp>
      <p:sp>
        <p:nvSpPr>
          <p:cNvPr id="4" name="Slide Number Placeholder 3"/>
          <p:cNvSpPr>
            <a:spLocks noGrp="1"/>
          </p:cNvSpPr>
          <p:nvPr>
            <p:ph type="sldNum" sz="quarter" idx="10"/>
          </p:nvPr>
        </p:nvSpPr>
        <p:spPr/>
        <p:txBody>
          <a:bodyPr/>
          <a:lstStyle/>
          <a:p>
            <a:fld id="{FEED8C5D-2A4D-4B81-BE17-98AC865D969E}" type="slidenum">
              <a:rPr lang="en-US" smtClean="0"/>
              <a:pPr/>
              <a:t>48</a:t>
            </a:fld>
            <a:endParaRPr lang="en-US"/>
          </a:p>
        </p:txBody>
      </p:sp>
    </p:spTree>
    <p:extLst>
      <p:ext uri="{BB962C8B-B14F-4D97-AF65-F5344CB8AC3E}">
        <p14:creationId xmlns:p14="http://schemas.microsoft.com/office/powerpoint/2010/main" val="83616524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3C8939E-CF65-4583-9E10-4D497694A7AE}" type="slidenum">
              <a:rPr lang="en-US"/>
              <a:pPr/>
              <a:t>49</a:t>
            </a:fld>
            <a:endParaRPr lang="en-US"/>
          </a:p>
        </p:txBody>
      </p:sp>
      <p:sp>
        <p:nvSpPr>
          <p:cNvPr id="43010"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p:txBody>
          <a:bodyPr/>
          <a:lstStyle/>
          <a:p>
            <a:pPr lvl="0"/>
            <a:r>
              <a:rPr lang="en-US" sz="2200" b="1" dirty="0">
                <a:latin typeface="Univers Light" panose="020B0403020202020204" pitchFamily="34" charset="0"/>
              </a:rPr>
              <a:t>Proactively</a:t>
            </a:r>
            <a:r>
              <a:rPr lang="en-US" sz="2200" dirty="0">
                <a:latin typeface="Univers Light" panose="020B0403020202020204" pitchFamily="34" charset="0"/>
              </a:rPr>
              <a:t> identify and resolve claims processing issues</a:t>
            </a:r>
          </a:p>
          <a:p>
            <a:pPr lvl="0"/>
            <a:r>
              <a:rPr lang="en-US" sz="2200" dirty="0">
                <a:latin typeface="Univers Light" panose="020B0403020202020204" pitchFamily="34" charset="0"/>
              </a:rPr>
              <a:t>Continuously improve claims automation, timeliness and accuracy</a:t>
            </a:r>
          </a:p>
          <a:p>
            <a:endParaRPr lang="en-US" dirty="0"/>
          </a:p>
        </p:txBody>
      </p:sp>
    </p:spTree>
    <p:extLst>
      <p:ext uri="{BB962C8B-B14F-4D97-AF65-F5344CB8AC3E}">
        <p14:creationId xmlns:p14="http://schemas.microsoft.com/office/powerpoint/2010/main" val="29832258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HMSA corporation</a:t>
            </a:r>
            <a:r>
              <a:rPr lang="en-US" baseline="0" dirty="0"/>
              <a:t> provides many opportunities for staff to get involved within HMSA.  Corporate initiatives not only provide a way to understand and “live” the values of HMSA but are also a great way to meet staff from other departments that you might never otherwise meet. </a:t>
            </a:r>
          </a:p>
          <a:p>
            <a:endParaRPr lang="en-US" baseline="0" dirty="0"/>
          </a:p>
          <a:p>
            <a:r>
              <a:rPr lang="en-US" baseline="0" dirty="0"/>
              <a:t>HMSA provides opportunities to</a:t>
            </a:r>
            <a:endParaRPr lang="en-US" dirty="0"/>
          </a:p>
        </p:txBody>
      </p:sp>
      <p:sp>
        <p:nvSpPr>
          <p:cNvPr id="4" name="Slide Number Placeholder 3"/>
          <p:cNvSpPr>
            <a:spLocks noGrp="1"/>
          </p:cNvSpPr>
          <p:nvPr>
            <p:ph type="sldNum" sz="quarter" idx="10"/>
          </p:nvPr>
        </p:nvSpPr>
        <p:spPr/>
        <p:txBody>
          <a:bodyPr/>
          <a:lstStyle/>
          <a:p>
            <a:fld id="{FEED8C5D-2A4D-4B81-BE17-98AC865D969E}" type="slidenum">
              <a:rPr lang="en-US" smtClean="0"/>
              <a:pPr/>
              <a:t>5</a:t>
            </a:fld>
            <a:endParaRPr lang="en-US"/>
          </a:p>
        </p:txBody>
      </p:sp>
    </p:spTree>
    <p:extLst>
      <p:ext uri="{BB962C8B-B14F-4D97-AF65-F5344CB8AC3E}">
        <p14:creationId xmlns:p14="http://schemas.microsoft.com/office/powerpoint/2010/main" val="291860503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CB61D83-B10D-4BB1-83F2-D84207250AD9}" type="slidenum">
              <a:rPr lang="en-US">
                <a:solidFill>
                  <a:prstClr val="black"/>
                </a:solidFill>
              </a:rPr>
              <a:pPr/>
              <a:t>50</a:t>
            </a:fld>
            <a:endParaRPr lang="en-US">
              <a:solidFill>
                <a:prstClr val="black"/>
              </a:solidFill>
            </a:endParaRPr>
          </a:p>
        </p:txBody>
      </p:sp>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p:txBody>
          <a:bodyPr/>
          <a:lstStyle/>
          <a:p>
            <a:r>
              <a:rPr lang="en-US" dirty="0"/>
              <a:t>Claims usually views Analysis as the “fix-it” crew, but in reality their knowledge and reach goes much deeper.</a:t>
            </a:r>
          </a:p>
          <a:p>
            <a:endParaRPr lang="en-US" dirty="0"/>
          </a:p>
          <a:p>
            <a:r>
              <a:rPr lang="en-US" dirty="0"/>
              <a:t>Keith’s vision: </a:t>
            </a:r>
          </a:p>
          <a:p>
            <a:endParaRPr lang="en-US" dirty="0"/>
          </a:p>
          <a:p>
            <a:r>
              <a:rPr lang="en-US" dirty="0"/>
              <a:t>Data analysts will be the proactive component of the business analyst team.  Identify issues before they become issues</a:t>
            </a:r>
          </a:p>
          <a:p>
            <a:endParaRPr lang="en-US" dirty="0"/>
          </a:p>
          <a:p>
            <a:r>
              <a:rPr lang="en-US" dirty="0"/>
              <a:t>Project analysts are involved in the entire lifecycle of a project, requirements, testing, planning, training and implementation, post-implementation</a:t>
            </a:r>
          </a:p>
          <a:p>
            <a:endParaRPr lang="en-US" dirty="0"/>
          </a:p>
          <a:p>
            <a:r>
              <a:rPr lang="en-US" sz="1200" b="1" kern="1200" dirty="0">
                <a:solidFill>
                  <a:schemeClr val="tx1"/>
                </a:solidFill>
                <a:effectLst/>
                <a:latin typeface="+mn-lt"/>
                <a:ea typeface="+mn-ea"/>
                <a:cs typeface="+mn-cs"/>
              </a:rPr>
              <a:t>Data Analysis</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Understand the information needs of the Claims managers and supervisors</a:t>
            </a:r>
          </a:p>
          <a:p>
            <a:r>
              <a:rPr lang="en-US" sz="1200" kern="1200" dirty="0">
                <a:solidFill>
                  <a:schemeClr val="tx1"/>
                </a:solidFill>
                <a:effectLst/>
                <a:latin typeface="+mn-lt"/>
                <a:ea typeface="+mn-ea"/>
                <a:cs typeface="+mn-cs"/>
              </a:rPr>
              <a:t>Develop reports and dashboards that meet management needs</a:t>
            </a:r>
          </a:p>
          <a:p>
            <a:r>
              <a:rPr lang="en-US" sz="1200" kern="1200" dirty="0">
                <a:solidFill>
                  <a:schemeClr val="tx1"/>
                </a:solidFill>
                <a:effectLst/>
                <a:latin typeface="+mn-lt"/>
                <a:ea typeface="+mn-ea"/>
                <a:cs typeface="+mn-cs"/>
              </a:rPr>
              <a:t>Identify and monitor key performance indicators that measure the health of our operations and systems</a:t>
            </a:r>
          </a:p>
          <a:p>
            <a:r>
              <a:rPr lang="en-US" sz="1200" kern="1200" dirty="0">
                <a:solidFill>
                  <a:schemeClr val="tx1"/>
                </a:solidFill>
                <a:effectLst/>
                <a:latin typeface="+mn-lt"/>
                <a:ea typeface="+mn-ea"/>
                <a:cs typeface="+mn-cs"/>
              </a:rPr>
              <a:t>Analyze data to identify trends and anomalies that may need attention</a:t>
            </a:r>
          </a:p>
          <a:p>
            <a:r>
              <a:rPr lang="en-US" sz="1200" kern="1200" dirty="0">
                <a:solidFill>
                  <a:schemeClr val="tx1"/>
                </a:solidFill>
                <a:effectLst/>
                <a:latin typeface="+mn-lt"/>
                <a:ea typeface="+mn-ea"/>
                <a:cs typeface="+mn-cs"/>
              </a:rPr>
              <a:t>Identify root causes and implement solutions for automation and process improvement</a:t>
            </a:r>
          </a:p>
          <a:p>
            <a:r>
              <a:rPr lang="en-US" sz="1200" kern="1200" dirty="0">
                <a:solidFill>
                  <a:schemeClr val="tx1"/>
                </a:solidFill>
                <a:effectLst/>
                <a:latin typeface="+mn-lt"/>
                <a:ea typeface="+mn-ea"/>
                <a:cs typeface="+mn-cs"/>
              </a:rPr>
              <a:t>Support audits and compliance with various programs (e.g. MCR, Fed 87, FEP, BlueCard) and employer groups </a:t>
            </a:r>
          </a:p>
          <a:p>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Operations Analysis</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Provide support for production and customer servicing areas: Claims production, Member servicing, Provider servicing, Identify the issue and root cause, Provider billing issue, QNXT configuration issues, IS programming issue</a:t>
            </a:r>
          </a:p>
          <a:p>
            <a:r>
              <a:rPr lang="en-US" sz="1200" kern="1200" dirty="0">
                <a:solidFill>
                  <a:schemeClr val="tx1"/>
                </a:solidFill>
                <a:effectLst/>
                <a:latin typeface="+mn-lt"/>
                <a:ea typeface="+mn-ea"/>
                <a:cs typeface="+mn-cs"/>
              </a:rPr>
              <a:t>Missing or inaccurate instructions for manual workarounds or edit resolutions</a:t>
            </a:r>
          </a:p>
          <a:p>
            <a:r>
              <a:rPr lang="en-US" sz="1200" kern="1200" dirty="0">
                <a:solidFill>
                  <a:schemeClr val="tx1"/>
                </a:solidFill>
                <a:effectLst/>
                <a:latin typeface="+mn-lt"/>
                <a:ea typeface="+mn-ea"/>
                <a:cs typeface="+mn-cs"/>
              </a:rPr>
              <a:t>Human error or judgment based on the information available</a:t>
            </a:r>
          </a:p>
          <a:p>
            <a:r>
              <a:rPr lang="en-US" sz="1200" kern="1200" dirty="0">
                <a:solidFill>
                  <a:schemeClr val="tx1"/>
                </a:solidFill>
                <a:effectLst/>
                <a:latin typeface="+mn-lt"/>
                <a:ea typeface="+mn-ea"/>
                <a:cs typeface="+mn-cs"/>
              </a:rPr>
              <a:t>Collaborate with other departments to determine the needed fix</a:t>
            </a:r>
          </a:p>
          <a:p>
            <a:r>
              <a:rPr lang="en-US" sz="1200" kern="1200" dirty="0">
                <a:solidFill>
                  <a:schemeClr val="tx1"/>
                </a:solidFill>
                <a:effectLst/>
                <a:latin typeface="+mn-lt"/>
                <a:ea typeface="+mn-ea"/>
                <a:cs typeface="+mn-cs"/>
              </a:rPr>
              <a:t>Identify interim workaround until the fix is implemented</a:t>
            </a:r>
          </a:p>
          <a:p>
            <a:r>
              <a:rPr lang="en-US" sz="1200" kern="1200" dirty="0">
                <a:solidFill>
                  <a:schemeClr val="tx1"/>
                </a:solidFill>
                <a:effectLst/>
                <a:latin typeface="+mn-lt"/>
                <a:ea typeface="+mn-ea"/>
                <a:cs typeface="+mn-cs"/>
              </a:rPr>
              <a:t>Support </a:t>
            </a:r>
            <a:r>
              <a:rPr lang="en-US" sz="1200" kern="1200" dirty="0" err="1">
                <a:solidFill>
                  <a:schemeClr val="tx1"/>
                </a:solidFill>
                <a:effectLst/>
                <a:latin typeface="+mn-lt"/>
                <a:ea typeface="+mn-ea"/>
                <a:cs typeface="+mn-cs"/>
              </a:rPr>
              <a:t>blockpoint</a:t>
            </a:r>
            <a:r>
              <a:rPr lang="en-US" sz="1200" kern="1200" dirty="0">
                <a:solidFill>
                  <a:schemeClr val="tx1"/>
                </a:solidFill>
                <a:effectLst/>
                <a:latin typeface="+mn-lt"/>
                <a:ea typeface="+mn-ea"/>
                <a:cs typeface="+mn-cs"/>
              </a:rPr>
              <a:t> testing including test case review and test result validation</a:t>
            </a:r>
          </a:p>
          <a:p>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Project Analysis</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Represent Claims on HMSA corporate projects</a:t>
            </a:r>
          </a:p>
          <a:p>
            <a:r>
              <a:rPr lang="en-US" sz="1200" kern="1200" dirty="0">
                <a:solidFill>
                  <a:schemeClr val="tx1"/>
                </a:solidFill>
                <a:effectLst/>
                <a:latin typeface="+mn-lt"/>
                <a:ea typeface="+mn-ea"/>
                <a:cs typeface="+mn-cs"/>
              </a:rPr>
              <a:t>Identify Claims department projects.  E.g. automation or process improvement</a:t>
            </a:r>
          </a:p>
          <a:p>
            <a:r>
              <a:rPr lang="en-US" sz="1200" kern="1200" dirty="0">
                <a:solidFill>
                  <a:schemeClr val="tx1"/>
                </a:solidFill>
                <a:effectLst/>
                <a:latin typeface="+mn-lt"/>
                <a:ea typeface="+mn-ea"/>
                <a:cs typeface="+mn-cs"/>
              </a:rPr>
              <a:t>Understand the business needs and translate them into system requirements</a:t>
            </a:r>
          </a:p>
          <a:p>
            <a:r>
              <a:rPr lang="en-US" sz="1200" kern="1200" dirty="0">
                <a:solidFill>
                  <a:schemeClr val="tx1"/>
                </a:solidFill>
                <a:effectLst/>
                <a:latin typeface="+mn-lt"/>
                <a:ea typeface="+mn-ea"/>
                <a:cs typeface="+mn-cs"/>
              </a:rPr>
              <a:t>Develop and execute a testing strategy and test cases and validate test results</a:t>
            </a:r>
          </a:p>
          <a:p>
            <a:r>
              <a:rPr lang="en-US" sz="1200" kern="1200" dirty="0">
                <a:solidFill>
                  <a:schemeClr val="tx1"/>
                </a:solidFill>
                <a:effectLst/>
                <a:latin typeface="+mn-lt"/>
                <a:ea typeface="+mn-ea"/>
                <a:cs typeface="+mn-cs"/>
              </a:rPr>
              <a:t>Document operational impacts and manual processes</a:t>
            </a:r>
          </a:p>
          <a:p>
            <a:r>
              <a:rPr lang="en-US" sz="1200" kern="1200" dirty="0">
                <a:solidFill>
                  <a:schemeClr val="tx1"/>
                </a:solidFill>
                <a:effectLst/>
                <a:latin typeface="+mn-lt"/>
                <a:ea typeface="+mn-ea"/>
                <a:cs typeface="+mn-cs"/>
              </a:rPr>
              <a:t>Develop and deliver training to operations teams</a:t>
            </a:r>
          </a:p>
          <a:p>
            <a:endParaRPr lang="en-US" sz="12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p>
          <a:p>
            <a:endParaRPr lang="en-US" dirty="0"/>
          </a:p>
        </p:txBody>
      </p:sp>
    </p:spTree>
    <p:extLst>
      <p:ext uri="{BB962C8B-B14F-4D97-AF65-F5344CB8AC3E}">
        <p14:creationId xmlns:p14="http://schemas.microsoft.com/office/powerpoint/2010/main" val="140767777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CB61D83-B10D-4BB1-83F2-D84207250AD9}" type="slidenum">
              <a:rPr lang="en-US"/>
              <a:pPr/>
              <a:t>51</a:t>
            </a:fld>
            <a:endParaRPr lang="en-US"/>
          </a:p>
        </p:txBody>
      </p:sp>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p:txBody>
          <a:bodyPr/>
          <a:lstStyle/>
          <a:p>
            <a:pPr lvl="0"/>
            <a:r>
              <a:rPr lang="en-US" b="1" dirty="0">
                <a:latin typeface="Arial" charset="0"/>
              </a:rPr>
              <a:t>Operations Analysis</a:t>
            </a:r>
            <a:endParaRPr lang="en-US" dirty="0">
              <a:latin typeface="Arial" charset="0"/>
            </a:endParaRPr>
          </a:p>
          <a:p>
            <a:pPr lvl="1"/>
            <a:r>
              <a:rPr lang="en-US" dirty="0">
                <a:latin typeface="Arial" charset="0"/>
              </a:rPr>
              <a:t>Provide support for production and customer servicing areas</a:t>
            </a:r>
          </a:p>
          <a:p>
            <a:pPr lvl="2"/>
            <a:r>
              <a:rPr lang="en-US" dirty="0">
                <a:latin typeface="Arial" charset="0"/>
              </a:rPr>
              <a:t>Claims production</a:t>
            </a:r>
          </a:p>
          <a:p>
            <a:pPr lvl="2"/>
            <a:r>
              <a:rPr lang="en-US" dirty="0">
                <a:latin typeface="Arial" charset="0"/>
              </a:rPr>
              <a:t>Member servicing</a:t>
            </a:r>
          </a:p>
          <a:p>
            <a:pPr lvl="2"/>
            <a:r>
              <a:rPr lang="en-US" dirty="0">
                <a:latin typeface="Arial" charset="0"/>
              </a:rPr>
              <a:t>Provider servicing</a:t>
            </a:r>
          </a:p>
          <a:p>
            <a:pPr lvl="1"/>
            <a:r>
              <a:rPr lang="en-US" dirty="0">
                <a:latin typeface="Arial" charset="0"/>
              </a:rPr>
              <a:t>Identify the issue and root cause</a:t>
            </a:r>
          </a:p>
          <a:p>
            <a:pPr lvl="2"/>
            <a:r>
              <a:rPr lang="en-US" dirty="0">
                <a:latin typeface="Arial" charset="0"/>
              </a:rPr>
              <a:t>Provider billing issue</a:t>
            </a:r>
          </a:p>
          <a:p>
            <a:pPr lvl="2"/>
            <a:r>
              <a:rPr lang="en-US" dirty="0">
                <a:latin typeface="Arial" charset="0"/>
              </a:rPr>
              <a:t>QNXT configuration issue</a:t>
            </a:r>
          </a:p>
          <a:p>
            <a:pPr lvl="2"/>
            <a:r>
              <a:rPr lang="en-US" dirty="0">
                <a:latin typeface="Arial" charset="0"/>
              </a:rPr>
              <a:t>IS programming issue</a:t>
            </a:r>
          </a:p>
          <a:p>
            <a:pPr lvl="2"/>
            <a:r>
              <a:rPr lang="en-US" dirty="0">
                <a:latin typeface="Arial" charset="0"/>
              </a:rPr>
              <a:t>Missing or inaccurate instructions for manual workarounds or edit resolutions</a:t>
            </a:r>
          </a:p>
          <a:p>
            <a:pPr lvl="2"/>
            <a:r>
              <a:rPr lang="en-US" dirty="0">
                <a:latin typeface="Arial" charset="0"/>
              </a:rPr>
              <a:t>Human error or judgment based on the information available</a:t>
            </a:r>
          </a:p>
          <a:p>
            <a:pPr lvl="1"/>
            <a:r>
              <a:rPr lang="en-US" dirty="0">
                <a:latin typeface="Arial" charset="0"/>
              </a:rPr>
              <a:t>Collaborate with other departments to determine the needed fix</a:t>
            </a:r>
          </a:p>
          <a:p>
            <a:pPr lvl="1"/>
            <a:r>
              <a:rPr lang="en-US" dirty="0">
                <a:latin typeface="Arial" charset="0"/>
              </a:rPr>
              <a:t>Identify interim workaround until the fix is implemented</a:t>
            </a:r>
          </a:p>
          <a:p>
            <a:pPr lvl="1"/>
            <a:r>
              <a:rPr lang="en-US" dirty="0">
                <a:latin typeface="Arial" charset="0"/>
              </a:rPr>
              <a:t>Support </a:t>
            </a:r>
            <a:r>
              <a:rPr lang="en-US" dirty="0" err="1">
                <a:latin typeface="Arial" charset="0"/>
              </a:rPr>
              <a:t>blockpoint</a:t>
            </a:r>
            <a:r>
              <a:rPr lang="en-US" dirty="0">
                <a:latin typeface="Arial" charset="0"/>
              </a:rPr>
              <a:t> testing including test case review and test result validation</a:t>
            </a:r>
          </a:p>
          <a:p>
            <a:r>
              <a:rPr lang="en-US" dirty="0">
                <a:latin typeface="Arial" charset="0"/>
              </a:rPr>
              <a:t> </a:t>
            </a:r>
          </a:p>
          <a:p>
            <a:pPr lvl="0"/>
            <a:r>
              <a:rPr lang="en-US" b="1" dirty="0">
                <a:latin typeface="Arial" charset="0"/>
              </a:rPr>
              <a:t>Project Analysis</a:t>
            </a:r>
            <a:endParaRPr lang="en-US" dirty="0">
              <a:latin typeface="Arial" charset="0"/>
            </a:endParaRPr>
          </a:p>
          <a:p>
            <a:pPr lvl="1"/>
            <a:r>
              <a:rPr lang="en-US" dirty="0">
                <a:latin typeface="Arial" charset="0"/>
              </a:rPr>
              <a:t>Represent Claims on HMSA corporate projects</a:t>
            </a:r>
          </a:p>
          <a:p>
            <a:pPr lvl="1"/>
            <a:r>
              <a:rPr lang="en-US" dirty="0">
                <a:latin typeface="Arial" charset="0"/>
              </a:rPr>
              <a:t>Identify Claims department projects.  E.g. automation or process improvement</a:t>
            </a:r>
          </a:p>
          <a:p>
            <a:pPr lvl="1"/>
            <a:r>
              <a:rPr lang="en-US" dirty="0">
                <a:latin typeface="Arial" charset="0"/>
              </a:rPr>
              <a:t>Understand the business needs and translate them into system requirements</a:t>
            </a:r>
          </a:p>
          <a:p>
            <a:pPr lvl="1"/>
            <a:r>
              <a:rPr lang="en-US" dirty="0">
                <a:latin typeface="Arial" charset="0"/>
              </a:rPr>
              <a:t>Develop and execute a  testing strategy and test cases and validate test results</a:t>
            </a:r>
          </a:p>
          <a:p>
            <a:pPr lvl="1"/>
            <a:r>
              <a:rPr lang="en-US" dirty="0">
                <a:latin typeface="Arial" charset="0"/>
              </a:rPr>
              <a:t>Document operational impacts and manual processes</a:t>
            </a:r>
          </a:p>
          <a:p>
            <a:pPr lvl="1"/>
            <a:r>
              <a:rPr lang="en-US" dirty="0">
                <a:latin typeface="Arial" charset="0"/>
              </a:rPr>
              <a:t>Develop and deliver training to operations teams</a:t>
            </a:r>
          </a:p>
          <a:p>
            <a:r>
              <a:rPr lang="en-US" dirty="0">
                <a:latin typeface="Arial" charset="0"/>
              </a:rPr>
              <a:t> </a:t>
            </a:r>
          </a:p>
          <a:p>
            <a:pPr lvl="0"/>
            <a:r>
              <a:rPr lang="en-US" b="1" dirty="0">
                <a:latin typeface="Arial" charset="0"/>
              </a:rPr>
              <a:t>Data Analysis</a:t>
            </a:r>
            <a:endParaRPr lang="en-US" dirty="0">
              <a:latin typeface="Arial" charset="0"/>
            </a:endParaRPr>
          </a:p>
          <a:p>
            <a:pPr lvl="1"/>
            <a:r>
              <a:rPr lang="en-US" dirty="0">
                <a:latin typeface="Arial" charset="0"/>
              </a:rPr>
              <a:t>Understand the information needs of the Claims managers and supervisors</a:t>
            </a:r>
          </a:p>
          <a:p>
            <a:pPr lvl="1"/>
            <a:r>
              <a:rPr lang="en-US" dirty="0">
                <a:latin typeface="Arial" charset="0"/>
              </a:rPr>
              <a:t>Develop reports and dashboards that meet management needs</a:t>
            </a:r>
          </a:p>
          <a:p>
            <a:pPr lvl="1"/>
            <a:r>
              <a:rPr lang="en-US" dirty="0">
                <a:latin typeface="Arial" charset="0"/>
              </a:rPr>
              <a:t>Identify and monitor key performance indicators that measure the health of our operations and systems</a:t>
            </a:r>
          </a:p>
          <a:p>
            <a:pPr lvl="1"/>
            <a:r>
              <a:rPr lang="en-US" dirty="0">
                <a:latin typeface="Arial" charset="0"/>
              </a:rPr>
              <a:t>Analyze data to identify trends and anomalies that may need attention</a:t>
            </a:r>
          </a:p>
          <a:p>
            <a:pPr lvl="1"/>
            <a:r>
              <a:rPr lang="en-US" dirty="0">
                <a:latin typeface="Arial" charset="0"/>
              </a:rPr>
              <a:t>Identify root causes and implement solutions for automation and process improvement</a:t>
            </a:r>
          </a:p>
          <a:p>
            <a:pPr lvl="1"/>
            <a:r>
              <a:rPr lang="en-US" dirty="0">
                <a:latin typeface="Arial" charset="0"/>
              </a:rPr>
              <a:t>Support audits and compliance with various programs (e.g. MCR, Fed 87, FEP, BlueCard) and employer groups </a:t>
            </a:r>
          </a:p>
        </p:txBody>
      </p:sp>
    </p:spTree>
    <p:extLst>
      <p:ext uri="{BB962C8B-B14F-4D97-AF65-F5344CB8AC3E}">
        <p14:creationId xmlns:p14="http://schemas.microsoft.com/office/powerpoint/2010/main" val="29931451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CB61D83-B10D-4BB1-83F2-D84207250AD9}" type="slidenum">
              <a:rPr lang="en-US">
                <a:solidFill>
                  <a:prstClr val="black"/>
                </a:solidFill>
              </a:rPr>
              <a:pPr/>
              <a:t>52</a:t>
            </a:fld>
            <a:endParaRPr lang="en-US">
              <a:solidFill>
                <a:prstClr val="black"/>
              </a:solidFill>
            </a:endParaRPr>
          </a:p>
        </p:txBody>
      </p:sp>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p:txBody>
          <a:bodyPr/>
          <a:lstStyle/>
          <a:p>
            <a:pPr defTabSz="933237" fontAlgn="base">
              <a:spcBef>
                <a:spcPct val="30000"/>
              </a:spcBef>
              <a:spcAft>
                <a:spcPct val="0"/>
              </a:spcAft>
              <a:defRPr/>
            </a:pPr>
            <a:r>
              <a:rPr lang="en-US" dirty="0"/>
              <a:t>These aren’t all the </a:t>
            </a:r>
            <a:r>
              <a:rPr lang="en-US" dirty="0" err="1"/>
              <a:t>priorites</a:t>
            </a:r>
            <a:r>
              <a:rPr lang="en-US" dirty="0"/>
              <a:t> and many, if not most, </a:t>
            </a:r>
            <a:r>
              <a:rPr lang="en-US" dirty="0" err="1"/>
              <a:t>inititives</a:t>
            </a:r>
            <a:r>
              <a:rPr lang="en-US" dirty="0"/>
              <a:t> are created/implemented to </a:t>
            </a:r>
            <a:endParaRPr lang="en-US" sz="1200" dirty="0"/>
          </a:p>
          <a:p>
            <a:pPr defTabSz="933237" fontAlgn="base">
              <a:spcBef>
                <a:spcPct val="30000"/>
              </a:spcBef>
              <a:spcAft>
                <a:spcPct val="0"/>
              </a:spcAft>
              <a:defRPr/>
            </a:pPr>
            <a:endParaRPr lang="en-US" dirty="0"/>
          </a:p>
          <a:p>
            <a:pPr defTabSz="933237" fontAlgn="base">
              <a:spcBef>
                <a:spcPct val="30000"/>
              </a:spcBef>
              <a:spcAft>
                <a:spcPct val="0"/>
              </a:spcAft>
              <a:defRPr/>
            </a:pPr>
            <a:endParaRPr lang="en-US" dirty="0"/>
          </a:p>
        </p:txBody>
      </p:sp>
    </p:spTree>
    <p:extLst>
      <p:ext uri="{BB962C8B-B14F-4D97-AF65-F5344CB8AC3E}">
        <p14:creationId xmlns:p14="http://schemas.microsoft.com/office/powerpoint/2010/main" val="611478082"/>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Introduce Speakers &amp; Explain what they will share</a:t>
            </a:r>
          </a:p>
          <a:p>
            <a:endParaRPr lang="en-US" dirty="0"/>
          </a:p>
          <a:p>
            <a:endParaRPr lang="en-US" dirty="0"/>
          </a:p>
        </p:txBody>
      </p:sp>
      <p:sp>
        <p:nvSpPr>
          <p:cNvPr id="4" name="Slide Number Placeholder 3"/>
          <p:cNvSpPr>
            <a:spLocks noGrp="1"/>
          </p:cNvSpPr>
          <p:nvPr>
            <p:ph type="sldNum" sz="quarter" idx="10"/>
          </p:nvPr>
        </p:nvSpPr>
        <p:spPr/>
        <p:txBody>
          <a:bodyPr/>
          <a:lstStyle/>
          <a:p>
            <a:fld id="{FEED8C5D-2A4D-4B81-BE17-98AC865D969E}" type="slidenum">
              <a:rPr lang="en-US" smtClean="0"/>
              <a:pPr/>
              <a:t>53</a:t>
            </a:fld>
            <a:endParaRPr lang="en-US"/>
          </a:p>
        </p:txBody>
      </p:sp>
    </p:spTree>
    <p:extLst>
      <p:ext uri="{BB962C8B-B14F-4D97-AF65-F5344CB8AC3E}">
        <p14:creationId xmlns:p14="http://schemas.microsoft.com/office/powerpoint/2010/main" val="2999980509"/>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Walk</a:t>
            </a:r>
            <a:r>
              <a:rPr lang="en-US" baseline="0" dirty="0"/>
              <a:t> through of Claims Lifecycle areas</a:t>
            </a:r>
          </a:p>
          <a:p>
            <a:endParaRPr lang="en-US" dirty="0"/>
          </a:p>
        </p:txBody>
      </p:sp>
      <p:sp>
        <p:nvSpPr>
          <p:cNvPr id="4" name="Slide Number Placeholder 3"/>
          <p:cNvSpPr>
            <a:spLocks noGrp="1"/>
          </p:cNvSpPr>
          <p:nvPr>
            <p:ph type="sldNum" sz="quarter" idx="10"/>
          </p:nvPr>
        </p:nvSpPr>
        <p:spPr/>
        <p:txBody>
          <a:bodyPr/>
          <a:lstStyle/>
          <a:p>
            <a:fld id="{FEED8C5D-2A4D-4B81-BE17-98AC865D969E}" type="slidenum">
              <a:rPr lang="en-US" smtClean="0"/>
              <a:pPr/>
              <a:t>54</a:t>
            </a:fld>
            <a:endParaRPr lang="en-US"/>
          </a:p>
        </p:txBody>
      </p:sp>
    </p:spTree>
    <p:extLst>
      <p:ext uri="{BB962C8B-B14F-4D97-AF65-F5344CB8AC3E}">
        <p14:creationId xmlns:p14="http://schemas.microsoft.com/office/powerpoint/2010/main" val="1470728270"/>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EED8C5D-2A4D-4B81-BE17-98AC865D969E}" type="slidenum">
              <a:rPr lang="en-US" smtClean="0"/>
              <a:pPr/>
              <a:t>55</a:t>
            </a:fld>
            <a:endParaRPr lang="en-US"/>
          </a:p>
        </p:txBody>
      </p:sp>
    </p:spTree>
    <p:extLst>
      <p:ext uri="{BB962C8B-B14F-4D97-AF65-F5344CB8AC3E}">
        <p14:creationId xmlns:p14="http://schemas.microsoft.com/office/powerpoint/2010/main" val="439922982"/>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EED8C5D-2A4D-4B81-BE17-98AC865D969E}" type="slidenum">
              <a:rPr lang="en-US" smtClean="0"/>
              <a:pPr/>
              <a:t>56</a:t>
            </a:fld>
            <a:endParaRPr lang="en-US"/>
          </a:p>
        </p:txBody>
      </p:sp>
    </p:spTree>
    <p:extLst>
      <p:ext uri="{BB962C8B-B14F-4D97-AF65-F5344CB8AC3E}">
        <p14:creationId xmlns:p14="http://schemas.microsoft.com/office/powerpoint/2010/main" val="1016207582"/>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EED8C5D-2A4D-4B81-BE17-98AC865D969E}" type="slidenum">
              <a:rPr lang="en-US" smtClean="0"/>
              <a:pPr/>
              <a:t>57</a:t>
            </a:fld>
            <a:endParaRPr lang="en-US"/>
          </a:p>
        </p:txBody>
      </p:sp>
    </p:spTree>
    <p:extLst>
      <p:ext uri="{BB962C8B-B14F-4D97-AF65-F5344CB8AC3E}">
        <p14:creationId xmlns:p14="http://schemas.microsoft.com/office/powerpoint/2010/main" val="35813722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this example, EUTF support (Employer-Union Health Benefits Trust</a:t>
            </a:r>
            <a:r>
              <a:rPr lang="en-US" baseline="0" dirty="0"/>
              <a:t> Fund)</a:t>
            </a:r>
            <a:endParaRPr lang="en-US" dirty="0"/>
          </a:p>
        </p:txBody>
      </p:sp>
      <p:sp>
        <p:nvSpPr>
          <p:cNvPr id="4" name="Slide Number Placeholder 3"/>
          <p:cNvSpPr>
            <a:spLocks noGrp="1"/>
          </p:cNvSpPr>
          <p:nvPr>
            <p:ph type="sldNum" sz="quarter" idx="10"/>
          </p:nvPr>
        </p:nvSpPr>
        <p:spPr/>
        <p:txBody>
          <a:bodyPr/>
          <a:lstStyle/>
          <a:p>
            <a:fld id="{FEED8C5D-2A4D-4B81-BE17-98AC865D969E}" type="slidenum">
              <a:rPr lang="en-US" smtClean="0"/>
              <a:pPr/>
              <a:t>6</a:t>
            </a:fld>
            <a:endParaRPr lang="en-US"/>
          </a:p>
        </p:txBody>
      </p:sp>
    </p:spTree>
    <p:extLst>
      <p:ext uri="{BB962C8B-B14F-4D97-AF65-F5344CB8AC3E}">
        <p14:creationId xmlns:p14="http://schemas.microsoft.com/office/powerpoint/2010/main" val="29070812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this example, EUTF support (Employer-Union Health Benefits Trust</a:t>
            </a:r>
            <a:r>
              <a:rPr lang="en-US" baseline="0" dirty="0"/>
              <a:t> Fund)</a:t>
            </a:r>
            <a:endParaRPr lang="en-US" dirty="0"/>
          </a:p>
        </p:txBody>
      </p:sp>
      <p:sp>
        <p:nvSpPr>
          <p:cNvPr id="4" name="Slide Number Placeholder 3"/>
          <p:cNvSpPr>
            <a:spLocks noGrp="1"/>
          </p:cNvSpPr>
          <p:nvPr>
            <p:ph type="sldNum" sz="quarter" idx="10"/>
          </p:nvPr>
        </p:nvSpPr>
        <p:spPr/>
        <p:txBody>
          <a:bodyPr/>
          <a:lstStyle/>
          <a:p>
            <a:fld id="{FEED8C5D-2A4D-4B81-BE17-98AC865D969E}" type="slidenum">
              <a:rPr lang="en-US" smtClean="0"/>
              <a:pPr/>
              <a:t>7</a:t>
            </a:fld>
            <a:endParaRPr lang="en-US"/>
          </a:p>
        </p:txBody>
      </p:sp>
    </p:spTree>
    <p:extLst>
      <p:ext uri="{BB962C8B-B14F-4D97-AF65-F5344CB8AC3E}">
        <p14:creationId xmlns:p14="http://schemas.microsoft.com/office/powerpoint/2010/main" val="29070812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Bake sales, food drives, community outreach</a:t>
            </a:r>
            <a:r>
              <a:rPr lang="en-US" baseline="0" dirty="0"/>
              <a:t> programs.</a:t>
            </a:r>
            <a:endParaRPr lang="en-US" dirty="0"/>
          </a:p>
        </p:txBody>
      </p:sp>
      <p:sp>
        <p:nvSpPr>
          <p:cNvPr id="4" name="Slide Number Placeholder 3"/>
          <p:cNvSpPr>
            <a:spLocks noGrp="1"/>
          </p:cNvSpPr>
          <p:nvPr>
            <p:ph type="sldNum" sz="quarter" idx="10"/>
          </p:nvPr>
        </p:nvSpPr>
        <p:spPr/>
        <p:txBody>
          <a:bodyPr/>
          <a:lstStyle/>
          <a:p>
            <a:fld id="{FEED8C5D-2A4D-4B81-BE17-98AC865D969E}" type="slidenum">
              <a:rPr lang="en-US" smtClean="0"/>
              <a:pPr/>
              <a:t>8</a:t>
            </a:fld>
            <a:endParaRPr lang="en-US"/>
          </a:p>
        </p:txBody>
      </p:sp>
    </p:spTree>
    <p:extLst>
      <p:ext uri="{BB962C8B-B14F-4D97-AF65-F5344CB8AC3E}">
        <p14:creationId xmlns:p14="http://schemas.microsoft.com/office/powerpoint/2010/main" val="8580551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EED8C5D-2A4D-4B81-BE17-98AC865D969E}" type="slidenum">
              <a:rPr lang="en-US" smtClean="0"/>
              <a:pPr/>
              <a:t>9</a:t>
            </a:fld>
            <a:endParaRPr lang="en-US"/>
          </a:p>
        </p:txBody>
      </p:sp>
    </p:spTree>
    <p:extLst>
      <p:ext uri="{BB962C8B-B14F-4D97-AF65-F5344CB8AC3E}">
        <p14:creationId xmlns:p14="http://schemas.microsoft.com/office/powerpoint/2010/main" val="36706890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798200" y="333710"/>
            <a:ext cx="8534401" cy="1470025"/>
          </a:xfrm>
        </p:spPr>
        <p:txBody>
          <a:bodyPr/>
          <a:lstStyle/>
          <a:p>
            <a:r>
              <a:rPr lang="en-US"/>
              <a:t>Click to edit Master title style</a:t>
            </a:r>
            <a:endParaRPr lang="en-US" dirty="0"/>
          </a:p>
        </p:txBody>
      </p:sp>
      <p:sp>
        <p:nvSpPr>
          <p:cNvPr id="3" name="Subtitle 2"/>
          <p:cNvSpPr>
            <a:spLocks noGrp="1"/>
          </p:cNvSpPr>
          <p:nvPr>
            <p:ph type="subTitle" idx="1"/>
          </p:nvPr>
        </p:nvSpPr>
        <p:spPr>
          <a:xfrm>
            <a:off x="2798199" y="1887812"/>
            <a:ext cx="8534400" cy="1752600"/>
          </a:xfrm>
        </p:spPr>
        <p:txBody>
          <a:bodyPr/>
          <a:lstStyle>
            <a:lvl1pPr marL="0" indent="0" algn="ctr">
              <a:buNone/>
              <a:defRPr>
                <a:solidFill>
                  <a:schemeClr val="tx1">
                    <a:tint val="75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609600" y="6356351"/>
            <a:ext cx="2844800" cy="365125"/>
          </a:xfrm>
          <a:prstGeom prst="rect">
            <a:avLst/>
          </a:prstGeom>
        </p:spPr>
        <p:txBody>
          <a:bodyPr/>
          <a:lstStyle>
            <a:lvl1pPr>
              <a:defRPr>
                <a:latin typeface="Univers Light" panose="020B0403020202020204" pitchFamily="34" charset="0"/>
              </a:defRPr>
            </a:lvl1pPr>
          </a:lstStyle>
          <a:p>
            <a:fld id="{31704E07-BB86-456A-968D-D05740297918}" type="datetime1">
              <a:rPr lang="en-US" smtClean="0"/>
              <a:pPr/>
              <a:t>4/10/2018</a:t>
            </a:fld>
            <a:endParaRPr lang="en-US" dirty="0"/>
          </a:p>
        </p:txBody>
      </p:sp>
      <p:sp>
        <p:nvSpPr>
          <p:cNvPr id="5" name="Footer Placeholder 4"/>
          <p:cNvSpPr>
            <a:spLocks noGrp="1"/>
          </p:cNvSpPr>
          <p:nvPr>
            <p:ph type="ftr" sz="quarter" idx="11"/>
          </p:nvPr>
        </p:nvSpPr>
        <p:spPr>
          <a:xfrm>
            <a:off x="4165600" y="6356351"/>
            <a:ext cx="3860800" cy="365125"/>
          </a:xfrm>
          <a:prstGeom prst="rect">
            <a:avLst/>
          </a:prstGeom>
        </p:spPr>
        <p:txBody>
          <a:bodyPr/>
          <a:lstStyle>
            <a:lvl1pPr>
              <a:defRPr>
                <a:latin typeface="Univers Light" panose="020B0403020202020204" pitchFamily="34" charset="0"/>
              </a:defRPr>
            </a:lvl1pPr>
          </a:lstStyle>
          <a:p>
            <a:endParaRPr lang="en-US" dirty="0"/>
          </a:p>
        </p:txBody>
      </p:sp>
      <p:sp>
        <p:nvSpPr>
          <p:cNvPr id="6" name="Slide Number Placeholder 5"/>
          <p:cNvSpPr>
            <a:spLocks noGrp="1"/>
          </p:cNvSpPr>
          <p:nvPr>
            <p:ph type="sldNum" sz="quarter" idx="12"/>
          </p:nvPr>
        </p:nvSpPr>
        <p:spPr>
          <a:xfrm>
            <a:off x="8737600" y="6356351"/>
            <a:ext cx="2844800" cy="365125"/>
          </a:xfrm>
          <a:prstGeom prst="rect">
            <a:avLst/>
          </a:prstGeom>
        </p:spPr>
        <p:txBody>
          <a:bodyPr/>
          <a:lstStyle>
            <a:lvl1pPr>
              <a:defRPr>
                <a:latin typeface="Univers Light" panose="020B0403020202020204" pitchFamily="34" charset="0"/>
              </a:defRPr>
            </a:lvl1pPr>
          </a:lstStyle>
          <a:p>
            <a:fld id="{5D1FE64B-689E-42C6-912D-E1FFA196C2C8}" type="slidenum">
              <a:rPr lang="en-US" smtClean="0"/>
              <a:pPr/>
              <a:t>‹#›</a:t>
            </a:fld>
            <a:endParaRPr lang="en-US" dirty="0"/>
          </a:p>
        </p:txBody>
      </p:sp>
    </p:spTree>
    <p:extLst>
      <p:ext uri="{BB962C8B-B14F-4D97-AF65-F5344CB8AC3E}">
        <p14:creationId xmlns:p14="http://schemas.microsoft.com/office/powerpoint/2010/main" val="1554800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86551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7"/>
            <a:ext cx="10972800" cy="1143000"/>
          </a:xfrm>
          <a:prstGeom prst="rect">
            <a:avLst/>
          </a:prstGeom>
        </p:spPr>
        <p:txBody>
          <a:bodyPr/>
          <a:lstStyle/>
          <a:p>
            <a:r>
              <a:rPr lang="en-US"/>
              <a:t>Click to edit Master title style</a:t>
            </a:r>
            <a:endParaRPr lang="en-US" dirty="0"/>
          </a:p>
        </p:txBody>
      </p:sp>
      <p:sp>
        <p:nvSpPr>
          <p:cNvPr id="3" name="Content Placeholder 2"/>
          <p:cNvSpPr>
            <a:spLocks noGrp="1"/>
          </p:cNvSpPr>
          <p:nvPr>
            <p:ph idx="1"/>
          </p:nvPr>
        </p:nvSpPr>
        <p:spPr>
          <a:xfrm>
            <a:off x="609600" y="1600201"/>
            <a:ext cx="10972800" cy="4525963"/>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4"/>
          <p:cNvSpPr>
            <a:spLocks noGrp="1"/>
          </p:cNvSpPr>
          <p:nvPr>
            <p:ph type="sldNum" sz="quarter" idx="11"/>
          </p:nvPr>
        </p:nvSpPr>
        <p:spPr>
          <a:xfrm>
            <a:off x="5892800" y="6566677"/>
            <a:ext cx="2844800" cy="294409"/>
          </a:xfrm>
          <a:prstGeom prst="rect">
            <a:avLst/>
          </a:prstGeom>
        </p:spPr>
        <p:txBody>
          <a:bodyPr/>
          <a:lstStyle>
            <a:lvl1pPr>
              <a:defRPr/>
            </a:lvl1pPr>
          </a:lstStyle>
          <a:p>
            <a:fld id="{1DAF63A2-55FF-45AE-993D-7F5AE00746FC}" type="slidenum">
              <a:rPr lang="en-US">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27707149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7"/>
            <a:ext cx="109728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a:prstGeom prst="rect">
            <a:avLst/>
          </a:prstGeo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a:prstGeom prst="rect">
            <a:avLst/>
          </a:prstGeo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quarter" idx="10"/>
          </p:nvPr>
        </p:nvSpPr>
        <p:spPr>
          <a:xfrm>
            <a:off x="609600" y="6457949"/>
            <a:ext cx="2844800" cy="323851"/>
          </a:xfrm>
          <a:prstGeom prst="rect">
            <a:avLst/>
          </a:prstGeom>
        </p:spPr>
        <p:txBody>
          <a:bodyPr/>
          <a:lstStyle>
            <a:lvl1pPr>
              <a:defRPr/>
            </a:lvl1pPr>
          </a:lstStyle>
          <a:p>
            <a:fld id="{91D4ECD6-367A-4B94-8199-E0420D4E77DC}" type="datetime1">
              <a:rPr lang="en-US" smtClean="0">
                <a:solidFill>
                  <a:prstClr val="black"/>
                </a:solidFill>
              </a:rPr>
              <a:t>4/10/2018</a:t>
            </a:fld>
            <a:endParaRPr lang="en-US" dirty="0">
              <a:solidFill>
                <a:prstClr val="black"/>
              </a:solidFill>
            </a:endParaRPr>
          </a:p>
        </p:txBody>
      </p:sp>
      <p:sp>
        <p:nvSpPr>
          <p:cNvPr id="6" name="Slide Number Placeholder 5"/>
          <p:cNvSpPr>
            <a:spLocks noGrp="1"/>
          </p:cNvSpPr>
          <p:nvPr>
            <p:ph type="sldNum" sz="quarter" idx="11"/>
          </p:nvPr>
        </p:nvSpPr>
        <p:spPr>
          <a:xfrm>
            <a:off x="5892800" y="6487393"/>
            <a:ext cx="2844800" cy="294409"/>
          </a:xfrm>
          <a:prstGeom prst="rect">
            <a:avLst/>
          </a:prstGeom>
        </p:spPr>
        <p:txBody>
          <a:bodyPr/>
          <a:lstStyle>
            <a:lvl1pPr>
              <a:defRPr/>
            </a:lvl1pPr>
          </a:lstStyle>
          <a:p>
            <a:fld id="{64C94E88-1C23-4A38-A23A-9252F738315D}" type="slidenum">
              <a:rPr lang="en-US">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11370169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a:xfrm>
            <a:off x="609600" y="6356351"/>
            <a:ext cx="2844800" cy="365125"/>
          </a:xfrm>
          <a:prstGeom prst="rect">
            <a:avLst/>
          </a:prstGeom>
        </p:spPr>
        <p:txBody>
          <a:bodyPr/>
          <a:lstStyle>
            <a:lvl1pPr>
              <a:defRPr>
                <a:latin typeface="Univers Light" panose="020B0403020202020204" pitchFamily="34" charset="0"/>
              </a:defRPr>
            </a:lvl1pPr>
          </a:lstStyle>
          <a:p>
            <a:fld id="{796B3FAA-9AA7-459C-AC44-EBEEE918083C}" type="datetime1">
              <a:rPr lang="en-US" smtClean="0"/>
              <a:pPr/>
              <a:t>4/10/2018</a:t>
            </a:fld>
            <a:endParaRPr lang="en-US" dirty="0"/>
          </a:p>
        </p:txBody>
      </p:sp>
      <p:sp>
        <p:nvSpPr>
          <p:cNvPr id="4" name="Footer Placeholder 3"/>
          <p:cNvSpPr>
            <a:spLocks noGrp="1"/>
          </p:cNvSpPr>
          <p:nvPr>
            <p:ph type="ftr" sz="quarter" idx="11"/>
          </p:nvPr>
        </p:nvSpPr>
        <p:spPr>
          <a:xfrm>
            <a:off x="4165600" y="6356351"/>
            <a:ext cx="3860800" cy="365125"/>
          </a:xfrm>
          <a:prstGeom prst="rect">
            <a:avLst/>
          </a:prstGeom>
        </p:spPr>
        <p:txBody>
          <a:bodyPr/>
          <a:lstStyle>
            <a:lvl1pPr>
              <a:defRPr>
                <a:latin typeface="Univers Light" panose="020B0403020202020204" pitchFamily="34" charset="0"/>
              </a:defRPr>
            </a:lvl1pPr>
          </a:lstStyle>
          <a:p>
            <a:endParaRPr lang="en-US" dirty="0"/>
          </a:p>
        </p:txBody>
      </p:sp>
      <p:sp>
        <p:nvSpPr>
          <p:cNvPr id="5" name="Slide Number Placeholder 4"/>
          <p:cNvSpPr>
            <a:spLocks noGrp="1"/>
          </p:cNvSpPr>
          <p:nvPr>
            <p:ph type="sldNum" sz="quarter" idx="12"/>
          </p:nvPr>
        </p:nvSpPr>
        <p:spPr>
          <a:xfrm>
            <a:off x="8737600" y="6356351"/>
            <a:ext cx="2844800" cy="365125"/>
          </a:xfrm>
          <a:prstGeom prst="rect">
            <a:avLst/>
          </a:prstGeom>
        </p:spPr>
        <p:txBody>
          <a:bodyPr/>
          <a:lstStyle>
            <a:lvl1pPr>
              <a:defRPr>
                <a:latin typeface="Univers Light" panose="020B0403020202020204" pitchFamily="34" charset="0"/>
              </a:defRPr>
            </a:lvl1pPr>
          </a:lstStyle>
          <a:p>
            <a:fld id="{5D1FE64B-689E-42C6-912D-E1FFA196C2C8}" type="slidenum">
              <a:rPr lang="en-US" smtClean="0"/>
              <a:pPr/>
              <a:t>‹#›</a:t>
            </a:fld>
            <a:endParaRPr lang="en-US" dirty="0"/>
          </a:p>
        </p:txBody>
      </p:sp>
    </p:spTree>
    <p:extLst>
      <p:ext uri="{BB962C8B-B14F-4D97-AF65-F5344CB8AC3E}">
        <p14:creationId xmlns:p14="http://schemas.microsoft.com/office/powerpoint/2010/main" val="8815520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09600" y="6356351"/>
            <a:ext cx="2844800" cy="365125"/>
          </a:xfrm>
          <a:prstGeom prst="rect">
            <a:avLst/>
          </a:prstGeom>
        </p:spPr>
        <p:txBody>
          <a:bodyPr/>
          <a:lstStyle>
            <a:lvl1pPr>
              <a:defRPr>
                <a:latin typeface="Univers Light" panose="020B0403020202020204" pitchFamily="34" charset="0"/>
              </a:defRPr>
            </a:lvl1pPr>
          </a:lstStyle>
          <a:p>
            <a:fld id="{1309B1B6-12AA-479F-9343-561AEC18B0E5}" type="datetime1">
              <a:rPr lang="en-US" smtClean="0"/>
              <a:pPr/>
              <a:t>4/10/2018</a:t>
            </a:fld>
            <a:endParaRPr lang="en-US" dirty="0"/>
          </a:p>
        </p:txBody>
      </p:sp>
      <p:sp>
        <p:nvSpPr>
          <p:cNvPr id="3" name="Footer Placeholder 2"/>
          <p:cNvSpPr>
            <a:spLocks noGrp="1"/>
          </p:cNvSpPr>
          <p:nvPr>
            <p:ph type="ftr" sz="quarter" idx="11"/>
          </p:nvPr>
        </p:nvSpPr>
        <p:spPr>
          <a:xfrm>
            <a:off x="4165600" y="6356351"/>
            <a:ext cx="3860800" cy="365125"/>
          </a:xfrm>
          <a:prstGeom prst="rect">
            <a:avLst/>
          </a:prstGeom>
        </p:spPr>
        <p:txBody>
          <a:bodyPr/>
          <a:lstStyle>
            <a:lvl1pPr>
              <a:defRPr>
                <a:latin typeface="Univers Light" panose="020B0403020202020204" pitchFamily="34" charset="0"/>
              </a:defRPr>
            </a:lvl1pPr>
          </a:lstStyle>
          <a:p>
            <a:endParaRPr lang="en-US" dirty="0"/>
          </a:p>
        </p:txBody>
      </p:sp>
      <p:sp>
        <p:nvSpPr>
          <p:cNvPr id="4" name="Slide Number Placeholder 3"/>
          <p:cNvSpPr>
            <a:spLocks noGrp="1"/>
          </p:cNvSpPr>
          <p:nvPr>
            <p:ph type="sldNum" sz="quarter" idx="12"/>
          </p:nvPr>
        </p:nvSpPr>
        <p:spPr>
          <a:xfrm>
            <a:off x="8737600" y="6356351"/>
            <a:ext cx="2844800" cy="365125"/>
          </a:xfrm>
          <a:prstGeom prst="rect">
            <a:avLst/>
          </a:prstGeom>
        </p:spPr>
        <p:txBody>
          <a:bodyPr/>
          <a:lstStyle>
            <a:lvl1pPr>
              <a:defRPr>
                <a:latin typeface="Univers Light" panose="020B0403020202020204" pitchFamily="34" charset="0"/>
              </a:defRPr>
            </a:lvl1pPr>
          </a:lstStyle>
          <a:p>
            <a:fld id="{5D1FE64B-689E-42C6-912D-E1FFA196C2C8}" type="slidenum">
              <a:rPr lang="en-US" smtClean="0"/>
              <a:pPr/>
              <a:t>‹#›</a:t>
            </a:fld>
            <a:endParaRPr lang="en-US" dirty="0"/>
          </a:p>
        </p:txBody>
      </p:sp>
    </p:spTree>
    <p:extLst>
      <p:ext uri="{BB962C8B-B14F-4D97-AF65-F5344CB8AC3E}">
        <p14:creationId xmlns:p14="http://schemas.microsoft.com/office/powerpoint/2010/main" val="20713080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quarter" idx="10"/>
          </p:nvPr>
        </p:nvSpPr>
        <p:spPr/>
        <p:txBody>
          <a:bodyPr/>
          <a:lstStyle>
            <a:lvl1pPr>
              <a:defRPr>
                <a:latin typeface="Univers Light" panose="020B0403020202020204" pitchFamily="34" charset="0"/>
              </a:defRPr>
            </a:lvl1pPr>
          </a:lstStyle>
          <a:p>
            <a:fld id="{5E897C1D-297F-4AE6-ABD3-3B10E453CF6A}" type="datetime1">
              <a:rPr lang="en-US" smtClean="0">
                <a:solidFill>
                  <a:srgbClr val="FFFFFF"/>
                </a:solidFill>
              </a:rPr>
              <a:pPr/>
              <a:t>4/10/2018</a:t>
            </a:fld>
            <a:endParaRPr lang="en-US">
              <a:solidFill>
                <a:srgbClr val="FFFFFF"/>
              </a:solidFill>
            </a:endParaRPr>
          </a:p>
        </p:txBody>
      </p:sp>
      <p:sp>
        <p:nvSpPr>
          <p:cNvPr id="5" name="Slide Number Placeholder 4"/>
          <p:cNvSpPr>
            <a:spLocks noGrp="1"/>
          </p:cNvSpPr>
          <p:nvPr>
            <p:ph type="sldNum" sz="quarter" idx="11"/>
          </p:nvPr>
        </p:nvSpPr>
        <p:spPr/>
        <p:txBody>
          <a:bodyPr/>
          <a:lstStyle>
            <a:lvl1pPr>
              <a:defRPr>
                <a:latin typeface="Univers Light" panose="020B0403020202020204" pitchFamily="34" charset="0"/>
              </a:defRPr>
            </a:lvl1pPr>
          </a:lstStyle>
          <a:p>
            <a:fld id="{1DAF63A2-55FF-45AE-993D-7F5AE00746FC}" type="slidenum">
              <a:rPr lang="en-US" smtClean="0">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38122582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quarter" idx="10"/>
          </p:nvPr>
        </p:nvSpPr>
        <p:spPr/>
        <p:txBody>
          <a:bodyPr/>
          <a:lstStyle>
            <a:lvl1pPr>
              <a:defRPr>
                <a:latin typeface="Univers Light" panose="020B0403020202020204" pitchFamily="34" charset="0"/>
              </a:defRPr>
            </a:lvl1pPr>
          </a:lstStyle>
          <a:p>
            <a:fld id="{CB7280D0-C4C4-4C53-9BD4-85072FB2495C}" type="datetime1">
              <a:rPr lang="en-US" smtClean="0">
                <a:solidFill>
                  <a:srgbClr val="FFFFFF"/>
                </a:solidFill>
              </a:rPr>
              <a:pPr/>
              <a:t>4/10/2018</a:t>
            </a:fld>
            <a:endParaRPr lang="en-US">
              <a:solidFill>
                <a:srgbClr val="FFFFFF"/>
              </a:solidFill>
            </a:endParaRPr>
          </a:p>
        </p:txBody>
      </p:sp>
      <p:sp>
        <p:nvSpPr>
          <p:cNvPr id="6" name="Slide Number Placeholder 5"/>
          <p:cNvSpPr>
            <a:spLocks noGrp="1"/>
          </p:cNvSpPr>
          <p:nvPr>
            <p:ph type="sldNum" sz="quarter" idx="11"/>
          </p:nvPr>
        </p:nvSpPr>
        <p:spPr/>
        <p:txBody>
          <a:bodyPr/>
          <a:lstStyle>
            <a:lvl1pPr>
              <a:defRPr>
                <a:latin typeface="Univers Light" panose="020B0403020202020204" pitchFamily="34" charset="0"/>
              </a:defRPr>
            </a:lvl1pPr>
          </a:lstStyle>
          <a:p>
            <a:fld id="{64C94E88-1C23-4A38-A23A-9252F738315D}" type="slidenum">
              <a:rPr lang="en-US" smtClean="0">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39289701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quarter" idx="10"/>
          </p:nvPr>
        </p:nvSpPr>
        <p:spPr/>
        <p:txBody>
          <a:bodyPr/>
          <a:lstStyle>
            <a:lvl1pPr>
              <a:defRPr>
                <a:latin typeface="Univers Light" panose="020B0403020202020204" pitchFamily="34" charset="0"/>
              </a:defRPr>
            </a:lvl1pPr>
          </a:lstStyle>
          <a:p>
            <a:fld id="{851B301A-8E71-41E0-B308-119192F32D11}" type="datetime1">
              <a:rPr lang="en-US" smtClean="0">
                <a:solidFill>
                  <a:srgbClr val="FFFFFF"/>
                </a:solidFill>
              </a:rPr>
              <a:pPr/>
              <a:t>4/10/2018</a:t>
            </a:fld>
            <a:endParaRPr lang="en-US">
              <a:solidFill>
                <a:srgbClr val="FFFFFF"/>
              </a:solidFill>
            </a:endParaRPr>
          </a:p>
        </p:txBody>
      </p:sp>
      <p:sp>
        <p:nvSpPr>
          <p:cNvPr id="6" name="Slide Number Placeholder 5"/>
          <p:cNvSpPr>
            <a:spLocks noGrp="1"/>
          </p:cNvSpPr>
          <p:nvPr>
            <p:ph type="sldNum" sz="quarter" idx="11"/>
          </p:nvPr>
        </p:nvSpPr>
        <p:spPr/>
        <p:txBody>
          <a:bodyPr/>
          <a:lstStyle>
            <a:lvl1pPr>
              <a:defRPr>
                <a:latin typeface="Univers Light" panose="020B0403020202020204" pitchFamily="34" charset="0"/>
              </a:defRPr>
            </a:lvl1pPr>
          </a:lstStyle>
          <a:p>
            <a:fld id="{66458239-D6FF-430D-AAD9-B4BC718F001C}" type="slidenum">
              <a:rPr lang="en-US" smtClean="0">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14570191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29791"/>
            <a:ext cx="10363200" cy="1470660"/>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1">
                    <a:tint val="75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609600" y="6356986"/>
            <a:ext cx="2844800" cy="363855"/>
          </a:xfrm>
          <a:prstGeom prst="rect">
            <a:avLst/>
          </a:prstGeom>
        </p:spPr>
        <p:txBody>
          <a:bodyPr/>
          <a:lstStyle/>
          <a:p>
            <a:fld id="{06E198F5-D945-4A9D-B6D0-7BD549CE97A0}" type="datetime1">
              <a:rPr lang="en-US" smtClean="0">
                <a:solidFill>
                  <a:prstClr val="black"/>
                </a:solidFill>
              </a:rPr>
              <a:t>4/10/2018</a:t>
            </a:fld>
            <a:endParaRPr lang="en-US" dirty="0">
              <a:solidFill>
                <a:prstClr val="black"/>
              </a:solidFill>
            </a:endParaRPr>
          </a:p>
        </p:txBody>
      </p:sp>
      <p:sp>
        <p:nvSpPr>
          <p:cNvPr id="5" name="Footer Placeholder 4"/>
          <p:cNvSpPr>
            <a:spLocks noGrp="1"/>
          </p:cNvSpPr>
          <p:nvPr>
            <p:ph type="ftr" sz="quarter" idx="11"/>
          </p:nvPr>
        </p:nvSpPr>
        <p:spPr>
          <a:xfrm>
            <a:off x="4165600" y="6356986"/>
            <a:ext cx="3860800" cy="363855"/>
          </a:xfrm>
          <a:prstGeom prst="rect">
            <a:avLst/>
          </a:prstGeom>
        </p:spPr>
        <p:txBody>
          <a:bodyPr/>
          <a:lstStyle/>
          <a:p>
            <a:endParaRPr lang="en-US" dirty="0">
              <a:solidFill>
                <a:prstClr val="black"/>
              </a:solidFill>
            </a:endParaRPr>
          </a:p>
        </p:txBody>
      </p:sp>
      <p:sp>
        <p:nvSpPr>
          <p:cNvPr id="6" name="Slide Number Placeholder 5"/>
          <p:cNvSpPr>
            <a:spLocks noGrp="1"/>
          </p:cNvSpPr>
          <p:nvPr>
            <p:ph type="sldNum" sz="quarter" idx="12"/>
          </p:nvPr>
        </p:nvSpPr>
        <p:spPr>
          <a:xfrm>
            <a:off x="8737600" y="6356986"/>
            <a:ext cx="2844800" cy="363855"/>
          </a:xfrm>
          <a:prstGeom prst="rect">
            <a:avLst/>
          </a:prstGeom>
        </p:spPr>
        <p:txBody>
          <a:bodyPr/>
          <a:lstStyle/>
          <a:p>
            <a:fld id="{543DA42F-A91E-4FB9-96FC-FB525150B2B2}"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38432515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2"/>
          <p:cNvSpPr>
            <a:spLocks noGrp="1"/>
          </p:cNvSpPr>
          <p:nvPr>
            <p:ph type="sldNum" sz="quarter" idx="4"/>
          </p:nvPr>
        </p:nvSpPr>
        <p:spPr>
          <a:xfrm>
            <a:off x="4673600" y="6389256"/>
            <a:ext cx="2844800" cy="365125"/>
          </a:xfrm>
          <a:prstGeom prst="rect">
            <a:avLst/>
          </a:prstGeom>
        </p:spPr>
        <p:txBody>
          <a:bodyPr vert="horz" lIns="91440" tIns="45720" rIns="91440" bIns="45720" rtlCol="0" anchor="ctr"/>
          <a:lstStyle>
            <a:lvl1pPr algn="ctr">
              <a:defRPr sz="1600">
                <a:solidFill>
                  <a:schemeClr val="bg1"/>
                </a:solidFill>
              </a:defRPr>
            </a:lvl1pPr>
          </a:lstStyle>
          <a:p>
            <a:fld id="{7F3638D4-E752-4299-BF41-B99E3DEB8DBA}"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14876057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7"/>
            <a:ext cx="10972800" cy="1143000"/>
          </a:xfrm>
          <a:prstGeom prst="rect">
            <a:avLst/>
          </a:prstGeom>
        </p:spPr>
        <p:txBody>
          <a:bodyPr lIns="60533" tIns="30267" rIns="60533" bIns="30267"/>
          <a:lstStyle/>
          <a:p>
            <a:r>
              <a:rPr lang="en-US"/>
              <a:t>Click to edit Master title style</a:t>
            </a:r>
            <a:endParaRPr lang="en-US" dirty="0"/>
          </a:p>
        </p:txBody>
      </p:sp>
      <p:sp>
        <p:nvSpPr>
          <p:cNvPr id="3" name="Slide Number Placeholder 2"/>
          <p:cNvSpPr>
            <a:spLocks noGrp="1"/>
          </p:cNvSpPr>
          <p:nvPr>
            <p:ph type="sldNum" sz="quarter" idx="4"/>
          </p:nvPr>
        </p:nvSpPr>
        <p:spPr>
          <a:xfrm>
            <a:off x="4660203" y="6389258"/>
            <a:ext cx="2844800" cy="365125"/>
          </a:xfrm>
          <a:prstGeom prst="rect">
            <a:avLst/>
          </a:prstGeom>
        </p:spPr>
        <p:txBody>
          <a:bodyPr vert="horz" lIns="81635" tIns="40818" rIns="81635" bIns="40818" rtlCol="0" anchor="ctr"/>
          <a:lstStyle>
            <a:lvl1pPr algn="ctr">
              <a:defRPr sz="1467">
                <a:solidFill>
                  <a:schemeClr val="bg1"/>
                </a:solidFill>
              </a:defRPr>
            </a:lvl1pPr>
          </a:lstStyle>
          <a:p>
            <a:fld id="{7F3638D4-E752-4299-BF41-B99E3DEB8DBA}"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2099497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slideLayout" Target="../slideLayouts/slideLayout9.xml"/><Relationship Id="rId7"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5" Type="http://schemas.openxmlformats.org/officeDocument/2006/relationships/slideLayout" Target="../slideLayouts/slideLayout11.xml"/><Relationship Id="rId4"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 name="Picture 4" descr="G:\Projects\1000 COMM\1000-10517 January Town Hall PowerPoint Presentation\Layout\Art\TH Bkgd_Base_3.jpg"/>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7517" y="0"/>
            <a:ext cx="12176967"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2905911" y="274639"/>
            <a:ext cx="8910244" cy="1143000"/>
          </a:xfrm>
          <a:prstGeom prst="rect">
            <a:avLst/>
          </a:prstGeom>
        </p:spPr>
        <p:txBody>
          <a:bodyPr vert="horz" lIns="91440" tIns="45720" rIns="91440" bIns="45720" rtlCol="0" anchor="ctr">
            <a:normAutofit/>
          </a:bodyPr>
          <a:lstStyle/>
          <a:p>
            <a:r>
              <a:rPr lang="en-US" dirty="0"/>
              <a:t>Title</a:t>
            </a:r>
          </a:p>
        </p:txBody>
      </p:sp>
      <p:sp>
        <p:nvSpPr>
          <p:cNvPr id="3" name="Text Placeholder 2"/>
          <p:cNvSpPr>
            <a:spLocks noGrp="1"/>
          </p:cNvSpPr>
          <p:nvPr>
            <p:ph type="body" idx="1"/>
          </p:nvPr>
        </p:nvSpPr>
        <p:spPr>
          <a:xfrm>
            <a:off x="2905913" y="1600201"/>
            <a:ext cx="8910244" cy="452596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28" name="Picture 4" descr="G:\Art_Resources\_HMSA Logo_Approved 2014\png\with Tagline\HMSA Logo_Rev_14P wTag blu inside.png"/>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245402" y="5955062"/>
            <a:ext cx="2021061" cy="5436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9268256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71" r:id="rId4"/>
    <p:sldLayoutId id="2147483672" r:id="rId5"/>
    <p:sldLayoutId id="2147483673" r:id="rId6"/>
  </p:sldLayoutIdLst>
  <p:hf sldNum="0" hdr="0" ftr="0" dt="0"/>
  <p:txStyles>
    <p:titleStyle>
      <a:lvl1pPr algn="ctr" defTabSz="1219170" rtl="0" eaLnBrk="1" latinLnBrk="0" hangingPunct="1">
        <a:spcBef>
          <a:spcPct val="0"/>
        </a:spcBef>
        <a:buNone/>
        <a:defRPr sz="5867"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itchFamily="34" charset="0"/>
        <a:buChar char="•"/>
        <a:defRPr sz="4267" kern="1200">
          <a:solidFill>
            <a:schemeClr val="tx1"/>
          </a:solidFill>
          <a:latin typeface="Univers Light" panose="020B0403020202020204" pitchFamily="34" charset="0"/>
          <a:ea typeface="+mn-ea"/>
          <a:cs typeface="+mn-cs"/>
        </a:defRPr>
      </a:lvl1pPr>
      <a:lvl2pPr marL="990575" indent="-380990" algn="l" defTabSz="1219170" rtl="0" eaLnBrk="1" latinLnBrk="0" hangingPunct="1">
        <a:spcBef>
          <a:spcPct val="20000"/>
        </a:spcBef>
        <a:buFont typeface="Arial" pitchFamily="34" charset="0"/>
        <a:buChar char="–"/>
        <a:defRPr sz="3733" kern="1200">
          <a:solidFill>
            <a:schemeClr val="tx1"/>
          </a:solidFill>
          <a:latin typeface="Univers Light" panose="020B0403020202020204" pitchFamily="34" charset="0"/>
          <a:ea typeface="+mn-ea"/>
          <a:cs typeface="+mn-cs"/>
        </a:defRPr>
      </a:lvl2pPr>
      <a:lvl3pPr marL="1523962" indent="-304792" algn="l" defTabSz="1219170" rtl="0" eaLnBrk="1" latinLnBrk="0" hangingPunct="1">
        <a:spcBef>
          <a:spcPct val="20000"/>
        </a:spcBef>
        <a:buFont typeface="Arial" pitchFamily="34" charset="0"/>
        <a:buChar char="•"/>
        <a:defRPr sz="3200" kern="1200">
          <a:solidFill>
            <a:schemeClr val="tx1"/>
          </a:solidFill>
          <a:latin typeface="Univers Light" panose="020B0403020202020204" pitchFamily="34" charset="0"/>
          <a:ea typeface="+mn-ea"/>
          <a:cs typeface="+mn-cs"/>
        </a:defRPr>
      </a:lvl3pPr>
      <a:lvl4pPr marL="2133547" indent="-304792" algn="l" defTabSz="1219170" rtl="0" eaLnBrk="1" latinLnBrk="0" hangingPunct="1">
        <a:spcBef>
          <a:spcPct val="20000"/>
        </a:spcBef>
        <a:buFont typeface="Arial" pitchFamily="34" charset="0"/>
        <a:buChar char="–"/>
        <a:defRPr sz="2667" kern="1200">
          <a:solidFill>
            <a:schemeClr val="tx1"/>
          </a:solidFill>
          <a:latin typeface="Univers Light" panose="020B0403020202020204" pitchFamily="34" charset="0"/>
          <a:ea typeface="+mn-ea"/>
          <a:cs typeface="+mn-cs"/>
        </a:defRPr>
      </a:lvl4pPr>
      <a:lvl5pPr marL="2743131" indent="-304792" algn="l" defTabSz="1219170" rtl="0" eaLnBrk="1" latinLnBrk="0" hangingPunct="1">
        <a:spcBef>
          <a:spcPct val="20000"/>
        </a:spcBef>
        <a:buFont typeface="Arial" pitchFamily="34" charset="0"/>
        <a:buChar char="»"/>
        <a:defRPr sz="2667" kern="1200">
          <a:solidFill>
            <a:schemeClr val="tx1"/>
          </a:solidFill>
          <a:latin typeface="Univers Light" panose="020B040302020202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8" cstate="email">
            <a:alphaModFix amt="70000"/>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a:xfrm>
            <a:off x="4673600" y="6389256"/>
            <a:ext cx="2844800" cy="365125"/>
          </a:xfrm>
          <a:prstGeom prst="rect">
            <a:avLst/>
          </a:prstGeom>
        </p:spPr>
        <p:txBody>
          <a:bodyPr vert="horz" lIns="91440" tIns="45720" rIns="91440" bIns="45720" rtlCol="0" anchor="ctr"/>
          <a:lstStyle>
            <a:lvl1pPr algn="ctr">
              <a:defRPr sz="1600">
                <a:solidFill>
                  <a:schemeClr val="bg1"/>
                </a:solidFill>
              </a:defRPr>
            </a:lvl1pPr>
          </a:lstStyle>
          <a:p>
            <a:fld id="{7F3638D4-E752-4299-BF41-B99E3DEB8DBA}"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784867305"/>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Lst>
  <p:hf sldNum="0" hdr="0" ftr="0" dt="0"/>
  <p:txStyles>
    <p:titleStyle>
      <a:lvl1pPr algn="ctr" defTabSz="1219170" rtl="0" eaLnBrk="1" latinLnBrk="0" hangingPunct="1">
        <a:spcBef>
          <a:spcPct val="0"/>
        </a:spcBef>
        <a:buNone/>
        <a:defRPr sz="5867"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itchFamily="34" charset="0"/>
        <a:buChar char="•"/>
        <a:defRPr sz="4267" kern="1200">
          <a:solidFill>
            <a:schemeClr val="tx1"/>
          </a:solidFill>
          <a:latin typeface="+mn-lt"/>
          <a:ea typeface="+mn-ea"/>
          <a:cs typeface="+mn-cs"/>
        </a:defRPr>
      </a:lvl1pPr>
      <a:lvl2pPr marL="990575" indent="-380990" algn="l" defTabSz="1219170" rtl="0" eaLnBrk="1" latinLnBrk="0" hangingPunct="1">
        <a:spcBef>
          <a:spcPct val="20000"/>
        </a:spcBef>
        <a:buFont typeface="Arial" pitchFamily="34" charset="0"/>
        <a:buChar char="–"/>
        <a:defRPr sz="3733" kern="1200">
          <a:solidFill>
            <a:schemeClr val="tx1"/>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1.xml"/><Relationship Id="rId1" Type="http://schemas.openxmlformats.org/officeDocument/2006/relationships/slideLayout" Target="../slideLayouts/slideLayout4.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2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7.xml"/><Relationship Id="rId1" Type="http://schemas.openxmlformats.org/officeDocument/2006/relationships/slideLayout" Target="../slideLayouts/slideLayout4.xml"/><Relationship Id="rId4" Type="http://schemas.openxmlformats.org/officeDocument/2006/relationships/image" Target="../media/image30.png"/></Relationships>
</file>

<file path=ppt/slides/_rels/slide2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3.xml"/><Relationship Id="rId1" Type="http://schemas.openxmlformats.org/officeDocument/2006/relationships/slideLayout" Target="../slideLayouts/slideLayout4.xml"/><Relationship Id="rId5" Type="http://schemas.openxmlformats.org/officeDocument/2006/relationships/image" Target="../media/image32.png"/><Relationship Id="rId4" Type="http://schemas.openxmlformats.org/officeDocument/2006/relationships/image" Target="../media/image34.png"/></Relationships>
</file>

<file path=ppt/slides/_rels/slide3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4.xml"/><Relationship Id="rId1" Type="http://schemas.openxmlformats.org/officeDocument/2006/relationships/slideLayout" Target="../slideLayouts/slideLayout4.xml"/><Relationship Id="rId4" Type="http://schemas.openxmlformats.org/officeDocument/2006/relationships/image" Target="../media/image30.png"/></Relationships>
</file>

<file path=ppt/slides/_rels/slide3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40.xml"/><Relationship Id="rId1" Type="http://schemas.openxmlformats.org/officeDocument/2006/relationships/slideLayout" Target="../slideLayouts/slideLayout4.xml"/><Relationship Id="rId4" Type="http://schemas.openxmlformats.org/officeDocument/2006/relationships/image" Target="../media/image30.png"/></Relationships>
</file>

<file path=ppt/slides/_rels/slide4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41.xml"/><Relationship Id="rId1" Type="http://schemas.openxmlformats.org/officeDocument/2006/relationships/slideLayout" Target="../slideLayouts/slideLayout4.xml"/><Relationship Id="rId4" Type="http://schemas.openxmlformats.org/officeDocument/2006/relationships/image" Target="../media/image37.png"/></Relationships>
</file>

<file path=ppt/slides/_rels/slide4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44.xm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45.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46.xml"/><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47.xml"/><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48.xml"/><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49.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50.xml"/><Relationship Id="rId1" Type="http://schemas.openxmlformats.org/officeDocument/2006/relationships/slideLayout" Target="../slideLayouts/slideLayout4.xml"/><Relationship Id="rId4" Type="http://schemas.openxmlformats.org/officeDocument/2006/relationships/image" Target="../media/image30.png"/></Relationships>
</file>

<file path=ppt/slides/_rels/slide5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51.xml"/><Relationship Id="rId1" Type="http://schemas.openxmlformats.org/officeDocument/2006/relationships/slideLayout" Target="../slideLayouts/slideLayout4.xml"/><Relationship Id="rId4" Type="http://schemas.openxmlformats.org/officeDocument/2006/relationships/image" Target="../media/image39.png"/></Relationships>
</file>

<file path=ppt/slides/_rels/slide5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52.xml"/><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5.xml"/></Relationships>
</file>

<file path=ppt/slides/_rels/slide54.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54.xml"/><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3" Type="http://schemas.openxmlformats.org/officeDocument/2006/relationships/hyperlink" Target="https://hmsa.com/well-being/hmsa365/" TargetMode="External"/><Relationship Id="rId2" Type="http://schemas.openxmlformats.org/officeDocument/2006/relationships/notesSlide" Target="../notesSlides/notesSlide55.xml"/><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57.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jpeg"/><Relationship Id="rId4" Type="http://schemas.openxmlformats.org/officeDocument/2006/relationships/image" Target="../media/image8.jpeg"/></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7"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png"/><Relationship Id="rId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123296" y="2425823"/>
            <a:ext cx="6705600" cy="2123658"/>
          </a:xfrm>
          <a:prstGeom prst="rect">
            <a:avLst/>
          </a:prstGeom>
          <a:noFill/>
        </p:spPr>
        <p:txBody>
          <a:bodyPr wrap="square" rtlCol="0">
            <a:spAutoFit/>
          </a:bodyPr>
          <a:lstStyle/>
          <a:p>
            <a:r>
              <a:rPr lang="en-US" sz="4400" dirty="0">
                <a:solidFill>
                  <a:srgbClr val="0078C1"/>
                </a:solidFill>
                <a:latin typeface="+mj-lt"/>
              </a:rPr>
              <a:t>Welcome to the</a:t>
            </a:r>
          </a:p>
          <a:p>
            <a:r>
              <a:rPr lang="en-US" sz="4400" dirty="0">
                <a:solidFill>
                  <a:srgbClr val="0078C1"/>
                </a:solidFill>
                <a:latin typeface="+mj-lt"/>
              </a:rPr>
              <a:t>Claims Administration Department</a:t>
            </a:r>
          </a:p>
        </p:txBody>
      </p:sp>
    </p:spTree>
    <p:extLst>
      <p:ext uri="{BB962C8B-B14F-4D97-AF65-F5344CB8AC3E}">
        <p14:creationId xmlns:p14="http://schemas.microsoft.com/office/powerpoint/2010/main" val="24478769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t>Department Goals</a:t>
            </a:r>
          </a:p>
        </p:txBody>
      </p:sp>
      <p:sp>
        <p:nvSpPr>
          <p:cNvPr id="3" name="Content Placeholder 2"/>
          <p:cNvSpPr>
            <a:spLocks noGrp="1"/>
          </p:cNvSpPr>
          <p:nvPr>
            <p:ph idx="1"/>
          </p:nvPr>
        </p:nvSpPr>
        <p:spPr/>
        <p:txBody>
          <a:bodyPr>
            <a:normAutofit/>
          </a:bodyPr>
          <a:lstStyle/>
          <a:p>
            <a:pPr marL="0" indent="0">
              <a:buNone/>
            </a:pPr>
            <a:endParaRPr lang="en-US" dirty="0"/>
          </a:p>
          <a:p>
            <a:r>
              <a:rPr lang="en-US" sz="2400" dirty="0"/>
              <a:t>Goal 1</a:t>
            </a:r>
          </a:p>
          <a:p>
            <a:r>
              <a:rPr lang="en-US" sz="2400" dirty="0"/>
              <a:t>Goal 2</a:t>
            </a:r>
          </a:p>
          <a:p>
            <a:pPr marL="0" indent="0">
              <a:buNone/>
            </a:pPr>
            <a:endParaRPr lang="en-US" dirty="0"/>
          </a:p>
          <a:p>
            <a:pPr marL="457200" indent="-457200">
              <a:buFont typeface="+mj-lt"/>
              <a:buAutoNum type="arabicPeriod"/>
            </a:pPr>
            <a:endParaRPr lang="en-US" dirty="0"/>
          </a:p>
          <a:p>
            <a:pPr marL="0" indent="0">
              <a:buNone/>
            </a:pPr>
            <a:r>
              <a:rPr lang="en-US" sz="2000" i="1" dirty="0">
                <a:solidFill>
                  <a:srgbClr val="FF0000"/>
                </a:solidFill>
              </a:rPr>
              <a:t>  </a:t>
            </a:r>
          </a:p>
          <a:p>
            <a:pPr marL="457200" indent="-457200">
              <a:buFont typeface="+mj-lt"/>
              <a:buAutoNum type="arabicPeriod"/>
            </a:pPr>
            <a:endParaRPr lang="en-US" dirty="0"/>
          </a:p>
          <a:p>
            <a:pPr marL="457200" indent="-457200">
              <a:buFont typeface="+mj-lt"/>
              <a:buAutoNum type="arabicPeriod"/>
            </a:pPr>
            <a:endParaRPr lang="en-US" dirty="0"/>
          </a:p>
          <a:p>
            <a:pPr marL="457200" indent="-457200">
              <a:buFont typeface="+mj-lt"/>
              <a:buAutoNum type="arabicPeriod"/>
            </a:pPr>
            <a:endParaRPr lang="en-US" dirty="0"/>
          </a:p>
        </p:txBody>
      </p:sp>
    </p:spTree>
    <p:extLst>
      <p:ext uri="{BB962C8B-B14F-4D97-AF65-F5344CB8AC3E}">
        <p14:creationId xmlns:p14="http://schemas.microsoft.com/office/powerpoint/2010/main" val="8099407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latin typeface="+mj-lt"/>
              </a:rPr>
              <a:t>Your Claims Management Team</a:t>
            </a:r>
          </a:p>
        </p:txBody>
      </p:sp>
      <p:pic>
        <p:nvPicPr>
          <p:cNvPr id="5" name="Picture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553010" y="2357711"/>
            <a:ext cx="1476191" cy="2752381"/>
          </a:xfrm>
          <a:prstGeom prst="rect">
            <a:avLst/>
          </a:prstGeom>
        </p:spPr>
      </p:pic>
      <p:sp>
        <p:nvSpPr>
          <p:cNvPr id="3" name="TextBox 2"/>
          <p:cNvSpPr txBox="1"/>
          <p:nvPr/>
        </p:nvSpPr>
        <p:spPr>
          <a:xfrm>
            <a:off x="5410200" y="1866900"/>
            <a:ext cx="5918200" cy="4801314"/>
          </a:xfrm>
          <a:prstGeom prst="rect">
            <a:avLst/>
          </a:prstGeom>
          <a:noFill/>
        </p:spPr>
        <p:txBody>
          <a:bodyPr wrap="square" rtlCol="0">
            <a:spAutoFit/>
          </a:bodyPr>
          <a:lstStyle/>
          <a:p>
            <a:r>
              <a:rPr lang="en-US" dirty="0">
                <a:latin typeface="Univers Light" panose="020B0403020202020204" pitchFamily="34" charset="0"/>
              </a:rPr>
              <a:t>A welcome from Traci:</a:t>
            </a:r>
          </a:p>
          <a:p>
            <a:endParaRPr lang="en-US" dirty="0">
              <a:latin typeface="Univers Light" panose="020B0403020202020204" pitchFamily="34" charset="0"/>
            </a:endParaRPr>
          </a:p>
          <a:p>
            <a:r>
              <a:rPr lang="en-US" dirty="0">
                <a:latin typeface="Univers Light" panose="020B0403020202020204" pitchFamily="34" charset="0"/>
              </a:rPr>
              <a:t>Welcome to our Claims Administration family.  The work that we are responsible for is one of the, if not </a:t>
            </a:r>
            <a:r>
              <a:rPr lang="en-US" u="sng" dirty="0">
                <a:latin typeface="Univers Light" panose="020B0403020202020204" pitchFamily="34" charset="0"/>
              </a:rPr>
              <a:t>the</a:t>
            </a:r>
            <a:r>
              <a:rPr lang="en-US" dirty="0">
                <a:latin typeface="Univers Light" panose="020B0403020202020204" pitchFamily="34" charset="0"/>
              </a:rPr>
              <a:t> most, impactful services HMSA performs for our consumers.  Please keep this in mind every day, as no task, claim or inquiry is too small or insignificant. I learn something new every day, even after 16 years of working in claims departments, 10 of which have been here.  As a new member of our team, and possibly brand new to the health care industry, you may have some fresh ideas or perspectives on how we can improve.  If you ever want to share your feedback, have any questions, or even want to chat about either of my two favorite topics, animals or cooking,  my “door” is always open!</a:t>
            </a:r>
          </a:p>
          <a:p>
            <a:endParaRPr lang="en-US" dirty="0">
              <a:latin typeface="Univers Light" panose="020B0403020202020204" pitchFamily="34" charset="0"/>
            </a:endParaRPr>
          </a:p>
        </p:txBody>
      </p:sp>
    </p:spTree>
    <p:extLst>
      <p:ext uri="{BB962C8B-B14F-4D97-AF65-F5344CB8AC3E}">
        <p14:creationId xmlns:p14="http://schemas.microsoft.com/office/powerpoint/2010/main" val="28136602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latin typeface="+mj-lt"/>
              </a:rPr>
              <a:t>Your Claims Management Team</a:t>
            </a:r>
          </a:p>
        </p:txBody>
      </p:sp>
      <p:sp>
        <p:nvSpPr>
          <p:cNvPr id="12" name="TextBox 11">
            <a:extLst>
              <a:ext uri="{FF2B5EF4-FFF2-40B4-BE49-F238E27FC236}">
                <a16:creationId xmlns:a16="http://schemas.microsoft.com/office/drawing/2014/main" id="{9314A49B-DC09-45C9-AC7B-9FA433ECD75C}"/>
              </a:ext>
            </a:extLst>
          </p:cNvPr>
          <p:cNvSpPr txBox="1"/>
          <p:nvPr/>
        </p:nvSpPr>
        <p:spPr>
          <a:xfrm>
            <a:off x="5562600" y="1956939"/>
            <a:ext cx="5410200" cy="34163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Univers Light" panose="020B0403020202020204" pitchFamily="34" charset="0"/>
                <a:ea typeface="+mn-ea"/>
                <a:cs typeface="+mn-cs"/>
              </a:rPr>
              <a:t>A welcome from Keith:</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Univers Light" panose="020B04030202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Univers Light" panose="020B0403020202020204" pitchFamily="34" charset="0"/>
                <a:ea typeface="+mn-ea"/>
                <a:cs typeface="+mn-cs"/>
              </a:rPr>
              <a:t>“Welcome to Claims and than you for choosing us!  It’s the one department in HMSA where you’ll never know everything there is to know, no matter how long you’ve been here.  So the key is learning to be comfortable with what you don’t know and embracing the challenge of learning something never every single day.  Always remember that there’s a real person behind every single claim that we handle who could be your family, friend or neighbor.”</a:t>
            </a:r>
          </a:p>
        </p:txBody>
      </p:sp>
      <p:pic>
        <p:nvPicPr>
          <p:cNvPr id="17" name="Picture 16" descr="Keith Inouye"/>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553010" y="2327004"/>
            <a:ext cx="1476191" cy="2676191"/>
          </a:xfrm>
          <a:prstGeom prst="rect">
            <a:avLst/>
          </a:prstGeom>
        </p:spPr>
      </p:pic>
    </p:spTree>
    <p:extLst>
      <p:ext uri="{BB962C8B-B14F-4D97-AF65-F5344CB8AC3E}">
        <p14:creationId xmlns:p14="http://schemas.microsoft.com/office/powerpoint/2010/main" val="37678939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latin typeface="+mj-lt"/>
              </a:rPr>
              <a:t>Your Claims Management Team</a:t>
            </a:r>
          </a:p>
        </p:txBody>
      </p:sp>
      <p:pic>
        <p:nvPicPr>
          <p:cNvPr id="6" name="Picture 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565712" y="2327004"/>
            <a:ext cx="1466667" cy="2742857"/>
          </a:xfrm>
          <a:prstGeom prst="rect">
            <a:avLst/>
          </a:prstGeom>
        </p:spPr>
      </p:pic>
      <p:sp>
        <p:nvSpPr>
          <p:cNvPr id="3" name="TextBox 2"/>
          <p:cNvSpPr txBox="1"/>
          <p:nvPr/>
        </p:nvSpPr>
        <p:spPr>
          <a:xfrm>
            <a:off x="5388427" y="1845129"/>
            <a:ext cx="6433457" cy="3416320"/>
          </a:xfrm>
          <a:prstGeom prst="rect">
            <a:avLst/>
          </a:prstGeom>
          <a:noFill/>
        </p:spPr>
        <p:txBody>
          <a:bodyPr wrap="square" rtlCol="0">
            <a:spAutoFit/>
          </a:bodyPr>
          <a:lstStyle/>
          <a:p>
            <a:r>
              <a:rPr lang="en-US" dirty="0">
                <a:latin typeface="Univers Light" panose="020B0403020202020204" pitchFamily="34" charset="0"/>
              </a:rPr>
              <a:t>A Welcome from David:</a:t>
            </a:r>
          </a:p>
          <a:p>
            <a:endParaRPr lang="en-US" dirty="0">
              <a:latin typeface="Univers Light" panose="020B0403020202020204" pitchFamily="34" charset="0"/>
            </a:endParaRPr>
          </a:p>
          <a:p>
            <a:r>
              <a:rPr lang="en-US" dirty="0">
                <a:latin typeface="Univers Light" panose="020B0403020202020204" pitchFamily="34" charset="0"/>
              </a:rPr>
              <a:t>Welcome to the Claims Department!  I’ve been a part of this team for the past 10 years and I love it!  I love it because I understand how my work impacts our community.  I love it because the work itself is challenging and I have to improve myself to keep up with the standards.  My hope is that you will be passionate about your work too - if not in the position you have currently, then in one of the positions we have within our Claims Department.  We want to accomplish great things so we need great people to make it happen.  Thank you for joining our team!</a:t>
            </a:r>
          </a:p>
        </p:txBody>
      </p:sp>
    </p:spTree>
    <p:extLst>
      <p:ext uri="{BB962C8B-B14F-4D97-AF65-F5344CB8AC3E}">
        <p14:creationId xmlns:p14="http://schemas.microsoft.com/office/powerpoint/2010/main" val="1105572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579743" y="2329565"/>
            <a:ext cx="1466667" cy="2761905"/>
          </a:xfrm>
          <a:prstGeom prst="rect">
            <a:avLst/>
          </a:prstGeom>
        </p:spPr>
      </p:pic>
      <p:sp>
        <p:nvSpPr>
          <p:cNvPr id="2" name="Title 1"/>
          <p:cNvSpPr>
            <a:spLocks noGrp="1"/>
          </p:cNvSpPr>
          <p:nvPr>
            <p:ph type="title"/>
          </p:nvPr>
        </p:nvSpPr>
        <p:spPr/>
        <p:txBody>
          <a:bodyPr>
            <a:normAutofit/>
          </a:bodyPr>
          <a:lstStyle/>
          <a:p>
            <a:r>
              <a:rPr lang="en-US" sz="4400" dirty="0">
                <a:latin typeface="+mj-lt"/>
              </a:rPr>
              <a:t>Your Claims Management Team</a:t>
            </a:r>
          </a:p>
        </p:txBody>
      </p:sp>
      <p:sp>
        <p:nvSpPr>
          <p:cNvPr id="17" name="TextBox 16">
            <a:extLst>
              <a:ext uri="{FF2B5EF4-FFF2-40B4-BE49-F238E27FC236}">
                <a16:creationId xmlns:a16="http://schemas.microsoft.com/office/drawing/2014/main" id="{FCF237D8-D6B4-4698-96D9-9EE7EC57DC9C}"/>
              </a:ext>
            </a:extLst>
          </p:cNvPr>
          <p:cNvSpPr txBox="1"/>
          <p:nvPr/>
        </p:nvSpPr>
        <p:spPr>
          <a:xfrm>
            <a:off x="5575300" y="1863857"/>
            <a:ext cx="5715000" cy="397031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Univers Light" panose="020B0403020202020204" pitchFamily="34" charset="0"/>
                <a:ea typeface="+mn-ea"/>
                <a:cs typeface="+mn-cs"/>
              </a:rPr>
              <a:t>A welcome from Nam:</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Univers Light" panose="020B04030202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Univers Light" panose="020B0403020202020204" pitchFamily="34" charset="0"/>
                <a:ea typeface="+mn-ea"/>
                <a:cs typeface="+mn-cs"/>
              </a:rPr>
              <a:t>The Claims Administration team works together everyday to make HMSA the choice for our members.  As someone with seven years experience at HMSA, I have come to learn that we have a great responsibility -- and a direct and powerful impact to sustaining HMSA's brand through the relationships that make a positive difference in the health of our members.  This means ever one of us upholding the highest standards in our actions and being personally accountable for delivering on our commitment to advancing the health and well-being of Hawaii.  I look forward to you joining us on this journey!</a:t>
            </a:r>
          </a:p>
        </p:txBody>
      </p:sp>
    </p:spTree>
    <p:extLst>
      <p:ext uri="{BB962C8B-B14F-4D97-AF65-F5344CB8AC3E}">
        <p14:creationId xmlns:p14="http://schemas.microsoft.com/office/powerpoint/2010/main" val="1914470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latin typeface="+mj-lt"/>
              </a:rPr>
              <a:t>Your Claims Management Team</a:t>
            </a:r>
          </a:p>
        </p:txBody>
      </p:sp>
      <p:pic>
        <p:nvPicPr>
          <p:cNvPr id="4" name="Picture 3">
            <a:extLst>
              <a:ext uri="{FF2B5EF4-FFF2-40B4-BE49-F238E27FC236}">
                <a16:creationId xmlns:a16="http://schemas.microsoft.com/office/drawing/2014/main" id="{AFA4D363-DD44-44BB-9681-D1DB0E5D7504}"/>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586291" y="2341936"/>
            <a:ext cx="1495238" cy="2800000"/>
          </a:xfrm>
          <a:prstGeom prst="rect">
            <a:avLst/>
          </a:prstGeom>
        </p:spPr>
      </p:pic>
      <p:sp>
        <p:nvSpPr>
          <p:cNvPr id="5" name="TextBox 4">
            <a:extLst>
              <a:ext uri="{FF2B5EF4-FFF2-40B4-BE49-F238E27FC236}">
                <a16:creationId xmlns:a16="http://schemas.microsoft.com/office/drawing/2014/main" id="{A77D391A-8454-44D5-82C1-0E9F9533C1E0}"/>
              </a:ext>
            </a:extLst>
          </p:cNvPr>
          <p:cNvSpPr txBox="1"/>
          <p:nvPr/>
        </p:nvSpPr>
        <p:spPr>
          <a:xfrm>
            <a:off x="5638800" y="1987280"/>
            <a:ext cx="5029200" cy="258532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Univers Light" panose="020B0403020202020204" pitchFamily="34" charset="0"/>
                <a:ea typeface="+mn-ea"/>
                <a:cs typeface="+mn-cs"/>
              </a:rPr>
              <a:t>A welcome from Jenell:</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Univers Light" panose="020B04030202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Univers Light" panose="020B0403020202020204" pitchFamily="34" charset="0"/>
                <a:ea typeface="+mn-ea"/>
                <a:cs typeface="+mn-cs"/>
              </a:rPr>
              <a:t>“I’ve worked in the Claims Industry for over 30 years.  I’ve worked with all types of claims including Medicaid, vision, drug and dental through various claims systems.  Though I may know a lot about the history of healthcare, I still find myself learning something new on most days.  Claims has NEVER been boring!”</a:t>
            </a:r>
          </a:p>
        </p:txBody>
      </p:sp>
    </p:spTree>
    <p:extLst>
      <p:ext uri="{BB962C8B-B14F-4D97-AF65-F5344CB8AC3E}">
        <p14:creationId xmlns:p14="http://schemas.microsoft.com/office/powerpoint/2010/main" val="35985432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latin typeface="+mj-lt"/>
              </a:rPr>
              <a:t>Your Claims Management Team</a:t>
            </a:r>
          </a:p>
        </p:txBody>
      </p:sp>
      <p:pic>
        <p:nvPicPr>
          <p:cNvPr id="5" name="Picture 4">
            <a:extLst>
              <a:ext uri="{FF2B5EF4-FFF2-40B4-BE49-F238E27FC236}">
                <a16:creationId xmlns:a16="http://schemas.microsoft.com/office/drawing/2014/main" id="{7C40C572-2D45-4A93-A6FD-6F38ED5EB9D0}"/>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553009" y="2317480"/>
            <a:ext cx="1504762" cy="2752381"/>
          </a:xfrm>
          <a:prstGeom prst="rect">
            <a:avLst/>
          </a:prstGeom>
        </p:spPr>
      </p:pic>
      <p:sp>
        <p:nvSpPr>
          <p:cNvPr id="6" name="TextBox 5">
            <a:extLst>
              <a:ext uri="{FF2B5EF4-FFF2-40B4-BE49-F238E27FC236}">
                <a16:creationId xmlns:a16="http://schemas.microsoft.com/office/drawing/2014/main" id="{684FF91E-7389-4A4D-A2F4-B4E5BE0BD4A0}"/>
              </a:ext>
            </a:extLst>
          </p:cNvPr>
          <p:cNvSpPr txBox="1"/>
          <p:nvPr/>
        </p:nvSpPr>
        <p:spPr>
          <a:xfrm>
            <a:off x="5631141" y="1981172"/>
            <a:ext cx="5715000" cy="424731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Univers Light" panose="020B0403020202020204" pitchFamily="34" charset="0"/>
                <a:ea typeface="+mn-ea"/>
                <a:cs typeface="+mn-cs"/>
              </a:rPr>
              <a:t>A welcome from </a:t>
            </a:r>
            <a:r>
              <a:rPr lang="en-US" noProof="0" dirty="0">
                <a:solidFill>
                  <a:prstClr val="black"/>
                </a:solidFill>
                <a:latin typeface="Univers Light" panose="020B0403020202020204" pitchFamily="34" charset="0"/>
              </a:rPr>
              <a:t>Iwi</a:t>
            </a:r>
            <a:r>
              <a:rPr lang="en-US" dirty="0">
                <a:solidFill>
                  <a:prstClr val="black"/>
                </a:solidFill>
                <a:latin typeface="Univers Light" panose="020B0403020202020204" pitchFamily="34" charset="0"/>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Univers Light" panose="020B04030202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prstClr val="black"/>
                </a:solidFill>
                <a:latin typeface="Univers Light" panose="020B0403020202020204" pitchFamily="34" charset="0"/>
              </a:rPr>
              <a:t>Welcome to the Claims Team and thank you for choosing HMSA.  I’ve had the pleasure of being part of the HMSA Team since 2002.  I started in the Customer Relations department as a Customer Service Representative and eventually moved into the departments Team Coordinator position.  After being in Customer Relations for 6 years, I joined the Claims Team as a Business specialist in the Adjustment unit.  After 6 years in that position I then became the supervisor of the Adjustment unit, in 2014.  I’m very appreciative of the opportunities that HMSA has given me over the years and have enjoyed every moment.</a:t>
            </a:r>
            <a:endParaRPr kumimoji="0" lang="en-US" sz="1800" b="0" i="0" u="none" strike="noStrike" kern="1200" cap="none" spc="0" normalizeH="0" baseline="0" noProof="0" dirty="0">
              <a:ln>
                <a:noFill/>
              </a:ln>
              <a:solidFill>
                <a:prstClr val="black"/>
              </a:solidFill>
              <a:effectLst/>
              <a:uLnTx/>
              <a:uFillTx/>
              <a:latin typeface="Univers Light" panose="020B04030202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Univers Light" panose="020B0403020202020204" pitchFamily="34" charset="0"/>
              <a:ea typeface="+mn-ea"/>
              <a:cs typeface="+mn-cs"/>
            </a:endParaRPr>
          </a:p>
        </p:txBody>
      </p:sp>
    </p:spTree>
    <p:extLst>
      <p:ext uri="{BB962C8B-B14F-4D97-AF65-F5344CB8AC3E}">
        <p14:creationId xmlns:p14="http://schemas.microsoft.com/office/powerpoint/2010/main" val="16786554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latin typeface="+mj-lt"/>
              </a:rPr>
              <a:t>Your Claims Management Team</a:t>
            </a:r>
          </a:p>
        </p:txBody>
      </p:sp>
      <p:pic>
        <p:nvPicPr>
          <p:cNvPr id="3" name="Picture 2">
            <a:extLst>
              <a:ext uri="{FF2B5EF4-FFF2-40B4-BE49-F238E27FC236}">
                <a16:creationId xmlns:a16="http://schemas.microsoft.com/office/drawing/2014/main" id="{183F5A40-4E21-4F57-A886-90A8D54C313F}"/>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562533" y="2362621"/>
            <a:ext cx="1495238" cy="2838095"/>
          </a:xfrm>
          <a:prstGeom prst="rect">
            <a:avLst/>
          </a:prstGeom>
        </p:spPr>
      </p:pic>
      <p:sp>
        <p:nvSpPr>
          <p:cNvPr id="4" name="TextBox 3">
            <a:extLst>
              <a:ext uri="{FF2B5EF4-FFF2-40B4-BE49-F238E27FC236}">
                <a16:creationId xmlns:a16="http://schemas.microsoft.com/office/drawing/2014/main" id="{9556DEC0-D185-44D4-824F-EA18461D54A2}"/>
              </a:ext>
            </a:extLst>
          </p:cNvPr>
          <p:cNvSpPr txBox="1"/>
          <p:nvPr/>
        </p:nvSpPr>
        <p:spPr>
          <a:xfrm>
            <a:off x="5600700" y="2023547"/>
            <a:ext cx="5715000" cy="258532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Univers Light" panose="020B0403020202020204" pitchFamily="34" charset="0"/>
                <a:ea typeface="+mn-ea"/>
                <a:cs typeface="+mn-cs"/>
              </a:rPr>
              <a:t>A welcome from </a:t>
            </a:r>
            <a:r>
              <a:rPr lang="en-US" dirty="0">
                <a:solidFill>
                  <a:prstClr val="black"/>
                </a:solidFill>
                <a:latin typeface="Univers Light" panose="020B0403020202020204" pitchFamily="34" charset="0"/>
              </a:rPr>
              <a:t>Shannan: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Univers Light" panose="020B04030202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prstClr val="black"/>
                </a:solidFill>
                <a:latin typeface="Univers Light" panose="020B0403020202020204" pitchFamily="34" charset="0"/>
              </a:rPr>
              <a:t>Aloha and welcome to Claims </a:t>
            </a:r>
            <a:r>
              <a:rPr lang="en-US" dirty="0" err="1">
                <a:solidFill>
                  <a:prstClr val="black"/>
                </a:solidFill>
                <a:latin typeface="Univers Light" panose="020B0403020202020204" pitchFamily="34" charset="0"/>
              </a:rPr>
              <a:t>Ohana</a:t>
            </a:r>
            <a:r>
              <a:rPr lang="en-US" dirty="0">
                <a:solidFill>
                  <a:prstClr val="black"/>
                </a:solidFill>
                <a:latin typeface="Univers Light" panose="020B0403020202020204" pitchFamily="34" charset="0"/>
              </a:rPr>
              <a:t>!  We care deeply about our community and are committed to exceeding customer expectations.  Our many years of combined experience and shared sense of responsibility makes our department specials.  Your journey with us starts today!</a:t>
            </a:r>
            <a:endParaRPr kumimoji="0" lang="en-US" sz="1800" b="0" i="0" u="none" strike="noStrike" kern="1200" cap="none" spc="0" normalizeH="0" baseline="0" noProof="0" dirty="0">
              <a:ln>
                <a:noFill/>
              </a:ln>
              <a:solidFill>
                <a:prstClr val="black"/>
              </a:solidFill>
              <a:effectLst/>
              <a:uLnTx/>
              <a:uFillTx/>
              <a:latin typeface="Univers Light" panose="020B04030202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Univers Light" panose="020B0403020202020204" pitchFamily="34" charset="0"/>
              <a:ea typeface="+mn-ea"/>
              <a:cs typeface="+mn-cs"/>
            </a:endParaRPr>
          </a:p>
        </p:txBody>
      </p:sp>
    </p:spTree>
    <p:extLst>
      <p:ext uri="{BB962C8B-B14F-4D97-AF65-F5344CB8AC3E}">
        <p14:creationId xmlns:p14="http://schemas.microsoft.com/office/powerpoint/2010/main" val="40112110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t>HMSA by the Numbers - 2017</a:t>
            </a:r>
          </a:p>
        </p:txBody>
      </p:sp>
      <p:sp>
        <p:nvSpPr>
          <p:cNvPr id="3" name="Content Placeholder 2"/>
          <p:cNvSpPr>
            <a:spLocks noGrp="1"/>
          </p:cNvSpPr>
          <p:nvPr>
            <p:ph idx="1"/>
          </p:nvPr>
        </p:nvSpPr>
        <p:spPr/>
        <p:txBody>
          <a:bodyPr>
            <a:noAutofit/>
          </a:bodyPr>
          <a:lstStyle/>
          <a:p>
            <a:r>
              <a:rPr lang="en-US" sz="2400" dirty="0"/>
              <a:t>Total Claims Received by HMSA</a:t>
            </a:r>
          </a:p>
          <a:p>
            <a:pPr lvl="1"/>
            <a:r>
              <a:rPr lang="en-US" sz="1866" dirty="0"/>
              <a:t>9,509,104 Physician/Provider </a:t>
            </a:r>
          </a:p>
          <a:p>
            <a:pPr lvl="1"/>
            <a:r>
              <a:rPr lang="en-US" sz="1866" dirty="0"/>
              <a:t>1,141,460 </a:t>
            </a:r>
            <a:r>
              <a:rPr lang="en-US" sz="1866" dirty="0" err="1"/>
              <a:t>Instutional</a:t>
            </a:r>
            <a:endParaRPr lang="en-US" sz="1866" dirty="0"/>
          </a:p>
          <a:p>
            <a:pPr marL="0" indent="0">
              <a:buNone/>
            </a:pPr>
            <a:endParaRPr lang="en-US" sz="2400" dirty="0"/>
          </a:p>
          <a:p>
            <a:r>
              <a:rPr lang="en-US" sz="2400" dirty="0"/>
              <a:t>% of claims processed in 30 days or less</a:t>
            </a:r>
          </a:p>
          <a:p>
            <a:pPr lvl="1"/>
            <a:r>
              <a:rPr lang="en-US" sz="2000" dirty="0"/>
              <a:t>99.01%</a:t>
            </a:r>
          </a:p>
          <a:p>
            <a:pPr lvl="1"/>
            <a:endParaRPr lang="en-US" sz="2400" dirty="0"/>
          </a:p>
          <a:p>
            <a:r>
              <a:rPr lang="en-US" sz="2400" dirty="0"/>
              <a:t>Dollar accuracy of claims processed</a:t>
            </a:r>
          </a:p>
          <a:p>
            <a:pPr lvl="1"/>
            <a:r>
              <a:rPr lang="en-US" sz="2000" dirty="0"/>
              <a:t>99.90%</a:t>
            </a:r>
            <a:endParaRPr lang="en-US" sz="1866" dirty="0"/>
          </a:p>
          <a:p>
            <a:endParaRPr lang="en-US" sz="2400" dirty="0"/>
          </a:p>
        </p:txBody>
      </p:sp>
    </p:spTree>
    <p:extLst>
      <p:ext uri="{BB962C8B-B14F-4D97-AF65-F5344CB8AC3E}">
        <p14:creationId xmlns:p14="http://schemas.microsoft.com/office/powerpoint/2010/main" val="31169784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4" end="4"/>
                                            </p:txEl>
                                          </p:spTgt>
                                        </p:tgtEl>
                                        <p:attrNameLst>
                                          <p:attrName>style.visibility</p:attrName>
                                        </p:attrNameLst>
                                      </p:cBhvr>
                                      <p:to>
                                        <p:strVal val="visible"/>
                                      </p:to>
                                    </p:set>
                                    <p:animEffect transition="in" filter="fade">
                                      <p:cBhvr>
                                        <p:cTn id="10" dur="500"/>
                                        <p:tgtEl>
                                          <p:spTgt spid="3">
                                            <p:txEl>
                                              <p:pRg st="4" end="4"/>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7" end="7"/>
                                            </p:txEl>
                                          </p:spTgt>
                                        </p:tgtEl>
                                        <p:attrNameLst>
                                          <p:attrName>style.visibility</p:attrName>
                                        </p:attrNameLst>
                                      </p:cBhvr>
                                      <p:to>
                                        <p:strVal val="visible"/>
                                      </p:to>
                                    </p:set>
                                    <p:animEffect transition="in" filter="fade">
                                      <p:cBhvr>
                                        <p:cTn id="13" dur="500"/>
                                        <p:tgtEl>
                                          <p:spTgt spid="3">
                                            <p:txEl>
                                              <p:pRg st="7" end="7"/>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5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5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fade">
                                      <p:cBhvr>
                                        <p:cTn id="28" dur="500"/>
                                        <p:tgtEl>
                                          <p:spTgt spid="3">
                                            <p:txEl>
                                              <p:pRg st="5" end="5"/>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animEffect transition="in" filter="fade">
                                      <p:cBhvr>
                                        <p:cTn id="33"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4" name="Rectangle 4"/>
          <p:cNvSpPr>
            <a:spLocks noGrp="1" noChangeArrowheads="1"/>
          </p:cNvSpPr>
          <p:nvPr>
            <p:ph type="title"/>
          </p:nvPr>
        </p:nvSpPr>
        <p:spPr/>
        <p:txBody>
          <a:bodyPr>
            <a:normAutofit/>
          </a:bodyPr>
          <a:lstStyle/>
          <a:p>
            <a:r>
              <a:rPr lang="en-US" sz="4400" dirty="0"/>
              <a:t>Claims by the Numbers</a:t>
            </a:r>
          </a:p>
        </p:txBody>
      </p:sp>
      <p:sp>
        <p:nvSpPr>
          <p:cNvPr id="35845" name="Rectangle 5"/>
          <p:cNvSpPr>
            <a:spLocks noGrp="1" noChangeArrowheads="1"/>
          </p:cNvSpPr>
          <p:nvPr>
            <p:ph type="body" idx="1"/>
          </p:nvPr>
        </p:nvSpPr>
        <p:spPr/>
        <p:txBody>
          <a:bodyPr>
            <a:noAutofit/>
          </a:bodyPr>
          <a:lstStyle/>
          <a:p>
            <a:r>
              <a:rPr lang="en-US" sz="2400" dirty="0"/>
              <a:t>Processing Accuracy: </a:t>
            </a:r>
          </a:p>
          <a:p>
            <a:pPr lvl="1"/>
            <a:r>
              <a:rPr lang="en-US" sz="2000" dirty="0"/>
              <a:t>97.97%</a:t>
            </a:r>
          </a:p>
          <a:p>
            <a:endParaRPr lang="en-US" sz="2400" dirty="0"/>
          </a:p>
          <a:p>
            <a:r>
              <a:rPr lang="en-US" sz="2400" dirty="0"/>
              <a:t>Auto-adjudication rate:</a:t>
            </a:r>
          </a:p>
          <a:p>
            <a:pPr lvl="1"/>
            <a:r>
              <a:rPr lang="en-US" sz="2000" dirty="0"/>
              <a:t>89.13% for PB</a:t>
            </a:r>
          </a:p>
          <a:p>
            <a:pPr lvl="1"/>
            <a:r>
              <a:rPr lang="en-US" sz="2000" dirty="0"/>
              <a:t>84.57% for MCR</a:t>
            </a:r>
            <a:endParaRPr lang="en-US" sz="2400" dirty="0"/>
          </a:p>
          <a:p>
            <a:pPr marL="0" indent="0">
              <a:buNone/>
            </a:pPr>
            <a:endParaRPr lang="en-US" sz="2400" dirty="0"/>
          </a:p>
          <a:p>
            <a:r>
              <a:rPr lang="en-US" sz="2400" dirty="0"/>
              <a:t>Total of Claims Paid</a:t>
            </a:r>
            <a:r>
              <a:rPr lang="en-US" sz="2000" dirty="0"/>
              <a:t>: </a:t>
            </a:r>
          </a:p>
          <a:p>
            <a:pPr lvl="1"/>
            <a:r>
              <a:rPr lang="en-US" sz="2000" dirty="0"/>
              <a:t>$1,785,497,364 for PB </a:t>
            </a:r>
          </a:p>
          <a:p>
            <a:pPr lvl="1"/>
            <a:r>
              <a:rPr lang="en-US" sz="2000" dirty="0"/>
              <a:t>$296,490,211 for MCR</a:t>
            </a:r>
          </a:p>
          <a:p>
            <a:pPr marL="0" indent="0">
              <a:buNone/>
            </a:pPr>
            <a:endParaRPr lang="en-US" sz="2400" dirty="0"/>
          </a:p>
        </p:txBody>
      </p:sp>
    </p:spTree>
    <p:extLst>
      <p:ext uri="{BB962C8B-B14F-4D97-AF65-F5344CB8AC3E}">
        <p14:creationId xmlns:p14="http://schemas.microsoft.com/office/powerpoint/2010/main" val="7312892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5845">
                                            <p:txEl>
                                              <p:pRg st="0" end="0"/>
                                            </p:txEl>
                                          </p:spTgt>
                                        </p:tgtEl>
                                        <p:attrNameLst>
                                          <p:attrName>style.visibility</p:attrName>
                                        </p:attrNameLst>
                                      </p:cBhvr>
                                      <p:to>
                                        <p:strVal val="visible"/>
                                      </p:to>
                                    </p:set>
                                    <p:animEffect transition="in" filter="fade">
                                      <p:cBhvr>
                                        <p:cTn id="7" dur="500"/>
                                        <p:tgtEl>
                                          <p:spTgt spid="35845">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5845">
                                            <p:txEl>
                                              <p:pRg st="3" end="3"/>
                                            </p:txEl>
                                          </p:spTgt>
                                        </p:tgtEl>
                                        <p:attrNameLst>
                                          <p:attrName>style.visibility</p:attrName>
                                        </p:attrNameLst>
                                      </p:cBhvr>
                                      <p:to>
                                        <p:strVal val="visible"/>
                                      </p:to>
                                    </p:set>
                                    <p:animEffect transition="in" filter="fade">
                                      <p:cBhvr>
                                        <p:cTn id="10" dur="500"/>
                                        <p:tgtEl>
                                          <p:spTgt spid="35845">
                                            <p:txEl>
                                              <p:pRg st="3" end="3"/>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5845">
                                            <p:txEl>
                                              <p:pRg st="7" end="7"/>
                                            </p:txEl>
                                          </p:spTgt>
                                        </p:tgtEl>
                                        <p:attrNameLst>
                                          <p:attrName>style.visibility</p:attrName>
                                        </p:attrNameLst>
                                      </p:cBhvr>
                                      <p:to>
                                        <p:strVal val="visible"/>
                                      </p:to>
                                    </p:set>
                                    <p:animEffect transition="in" filter="fade">
                                      <p:cBhvr>
                                        <p:cTn id="13" dur="500"/>
                                        <p:tgtEl>
                                          <p:spTgt spid="35845">
                                            <p:txEl>
                                              <p:pRg st="7" end="7"/>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5845">
                                            <p:txEl>
                                              <p:pRg st="1" end="1"/>
                                            </p:txEl>
                                          </p:spTgt>
                                        </p:tgtEl>
                                        <p:attrNameLst>
                                          <p:attrName>style.visibility</p:attrName>
                                        </p:attrNameLst>
                                      </p:cBhvr>
                                      <p:to>
                                        <p:strVal val="visible"/>
                                      </p:to>
                                    </p:set>
                                    <p:animEffect transition="in" filter="fade">
                                      <p:cBhvr>
                                        <p:cTn id="18" dur="500"/>
                                        <p:tgtEl>
                                          <p:spTgt spid="35845">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5845">
                                            <p:txEl>
                                              <p:pRg st="4" end="4"/>
                                            </p:txEl>
                                          </p:spTgt>
                                        </p:tgtEl>
                                        <p:attrNameLst>
                                          <p:attrName>style.visibility</p:attrName>
                                        </p:attrNameLst>
                                      </p:cBhvr>
                                      <p:to>
                                        <p:strVal val="visible"/>
                                      </p:to>
                                    </p:set>
                                    <p:animEffect transition="in" filter="fade">
                                      <p:cBhvr>
                                        <p:cTn id="23" dur="500"/>
                                        <p:tgtEl>
                                          <p:spTgt spid="35845">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35845">
                                            <p:txEl>
                                              <p:pRg st="5" end="5"/>
                                            </p:txEl>
                                          </p:spTgt>
                                        </p:tgtEl>
                                        <p:attrNameLst>
                                          <p:attrName>style.visibility</p:attrName>
                                        </p:attrNameLst>
                                      </p:cBhvr>
                                      <p:to>
                                        <p:strVal val="visible"/>
                                      </p:to>
                                    </p:set>
                                    <p:animEffect transition="in" filter="fade">
                                      <p:cBhvr>
                                        <p:cTn id="28" dur="500"/>
                                        <p:tgtEl>
                                          <p:spTgt spid="35845">
                                            <p:txEl>
                                              <p:pRg st="5" end="5"/>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35845">
                                            <p:txEl>
                                              <p:pRg st="8" end="8"/>
                                            </p:txEl>
                                          </p:spTgt>
                                        </p:tgtEl>
                                        <p:attrNameLst>
                                          <p:attrName>style.visibility</p:attrName>
                                        </p:attrNameLst>
                                      </p:cBhvr>
                                      <p:to>
                                        <p:strVal val="visible"/>
                                      </p:to>
                                    </p:set>
                                    <p:animEffect transition="in" filter="fade">
                                      <p:cBhvr>
                                        <p:cTn id="33" dur="500"/>
                                        <p:tgtEl>
                                          <p:spTgt spid="35845">
                                            <p:txEl>
                                              <p:pRg st="8" end="8"/>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35845">
                                            <p:txEl>
                                              <p:pRg st="9" end="9"/>
                                            </p:txEl>
                                          </p:spTgt>
                                        </p:tgtEl>
                                        <p:attrNameLst>
                                          <p:attrName>style.visibility</p:attrName>
                                        </p:attrNameLst>
                                      </p:cBhvr>
                                      <p:to>
                                        <p:strVal val="visible"/>
                                      </p:to>
                                    </p:set>
                                    <p:animEffect transition="in" filter="fade">
                                      <p:cBhvr>
                                        <p:cTn id="38" dur="500"/>
                                        <p:tgtEl>
                                          <p:spTgt spid="35845">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t>HMSA Values</a:t>
            </a:r>
          </a:p>
        </p:txBody>
      </p:sp>
      <p:sp>
        <p:nvSpPr>
          <p:cNvPr id="3" name="Content Placeholder 2"/>
          <p:cNvSpPr>
            <a:spLocks noGrp="1"/>
          </p:cNvSpPr>
          <p:nvPr>
            <p:ph idx="1"/>
          </p:nvPr>
        </p:nvSpPr>
        <p:spPr/>
        <p:txBody>
          <a:bodyPr>
            <a:noAutofit/>
          </a:bodyPr>
          <a:lstStyle/>
          <a:p>
            <a:pPr marL="0" indent="0">
              <a:buNone/>
            </a:pPr>
            <a:endParaRPr lang="en-US" dirty="0"/>
          </a:p>
          <a:p>
            <a:r>
              <a:rPr lang="en-US" sz="2400" dirty="0"/>
              <a:t>Remember why we’re here</a:t>
            </a:r>
          </a:p>
          <a:p>
            <a:endParaRPr lang="en-US" sz="2400" dirty="0"/>
          </a:p>
          <a:p>
            <a:r>
              <a:rPr lang="en-US" sz="2400" dirty="0"/>
              <a:t>Open and Honest. Always.</a:t>
            </a:r>
          </a:p>
          <a:p>
            <a:endParaRPr lang="en-US" sz="2400" dirty="0"/>
          </a:p>
          <a:p>
            <a:r>
              <a:rPr lang="en-US" sz="2400" dirty="0"/>
              <a:t>Embrace Partnership</a:t>
            </a:r>
          </a:p>
          <a:p>
            <a:endParaRPr lang="en-US" sz="2400" dirty="0"/>
          </a:p>
          <a:p>
            <a:r>
              <a:rPr lang="en-US" sz="2400" dirty="0"/>
              <a:t>Have Courage to Make it Better</a:t>
            </a:r>
          </a:p>
          <a:p>
            <a:pPr marL="0" indent="0">
              <a:buNone/>
            </a:pPr>
            <a:endParaRPr lang="en-US" dirty="0"/>
          </a:p>
          <a:p>
            <a:pPr marL="457200" indent="-457200">
              <a:buFont typeface="+mj-lt"/>
              <a:buAutoNum type="arabicPeriod"/>
            </a:pPr>
            <a:endParaRPr lang="en-US" dirty="0"/>
          </a:p>
          <a:p>
            <a:pPr marL="0" indent="0">
              <a:buNone/>
            </a:pPr>
            <a:r>
              <a:rPr lang="en-US" sz="2000" i="1" dirty="0">
                <a:solidFill>
                  <a:srgbClr val="FF0000"/>
                </a:solidFill>
              </a:rPr>
              <a:t>  </a:t>
            </a:r>
          </a:p>
          <a:p>
            <a:pPr marL="457200" indent="-457200">
              <a:buFont typeface="+mj-lt"/>
              <a:buAutoNum type="arabicPeriod"/>
            </a:pPr>
            <a:endParaRPr lang="en-US" dirty="0"/>
          </a:p>
          <a:p>
            <a:pPr marL="457200" indent="-457200">
              <a:buFont typeface="+mj-lt"/>
              <a:buAutoNum type="arabicPeriod"/>
            </a:pPr>
            <a:endParaRPr lang="en-US" dirty="0"/>
          </a:p>
          <a:p>
            <a:pPr marL="457200" indent="-457200">
              <a:buFont typeface="+mj-lt"/>
              <a:buAutoNum type="arabicPeriod"/>
            </a:pPr>
            <a:endParaRPr lang="en-US" dirty="0"/>
          </a:p>
        </p:txBody>
      </p:sp>
    </p:spTree>
    <p:extLst>
      <p:ext uri="{BB962C8B-B14F-4D97-AF65-F5344CB8AC3E}">
        <p14:creationId xmlns:p14="http://schemas.microsoft.com/office/powerpoint/2010/main" val="32630768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Effect transition="in" filter="fade">
                                      <p:cBhvr>
                                        <p:cTn id="17" dur="500"/>
                                        <p:tgtEl>
                                          <p:spTgt spid="3">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7" end="7"/>
                                            </p:txEl>
                                          </p:spTgt>
                                        </p:tgtEl>
                                        <p:attrNameLst>
                                          <p:attrName>style.visibility</p:attrName>
                                        </p:attrNameLst>
                                      </p:cBhvr>
                                      <p:to>
                                        <p:strVal val="visible"/>
                                      </p:to>
                                    </p:set>
                                    <p:animEffect transition="in" filter="fade">
                                      <p:cBhvr>
                                        <p:cTn id="2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4" name="Rectangle 4"/>
          <p:cNvSpPr>
            <a:spLocks noGrp="1" noChangeArrowheads="1"/>
          </p:cNvSpPr>
          <p:nvPr>
            <p:ph type="title"/>
          </p:nvPr>
        </p:nvSpPr>
        <p:spPr/>
        <p:txBody>
          <a:bodyPr>
            <a:normAutofit/>
          </a:bodyPr>
          <a:lstStyle/>
          <a:p>
            <a:r>
              <a:rPr lang="en-US" sz="4400" dirty="0"/>
              <a:t>Claims  Department Layout</a:t>
            </a:r>
          </a:p>
        </p:txBody>
      </p:sp>
      <p:pic>
        <p:nvPicPr>
          <p:cNvPr id="3" name="Content Placeholder 2"/>
          <p:cNvPicPr>
            <a:picLocks noGrp="1" noChangeAspect="1"/>
          </p:cNvPicPr>
          <p:nvPr>
            <p:ph idx="1"/>
          </p:nvPr>
        </p:nvPicPr>
        <p:blipFill>
          <a:blip r:embed="rId3" cstate="email">
            <a:extLst>
              <a:ext uri="{28A0092B-C50C-407E-A947-70E740481C1C}">
                <a14:useLocalDpi xmlns:a14="http://schemas.microsoft.com/office/drawing/2010/main"/>
              </a:ext>
            </a:extLst>
          </a:blip>
          <a:stretch>
            <a:fillRect/>
          </a:stretch>
        </p:blipFill>
        <p:spPr>
          <a:xfrm>
            <a:off x="2849562" y="1879600"/>
            <a:ext cx="8940799" cy="3911599"/>
          </a:xfrm>
          <a:effectLst>
            <a:outerShdw blurRad="63500" sx="102000" sy="102000" algn="ctr" rotWithShape="0">
              <a:prstClr val="black">
                <a:alpha val="40000"/>
              </a:prstClr>
            </a:outerShdw>
          </a:effectLst>
        </p:spPr>
      </p:pic>
    </p:spTree>
    <p:extLst>
      <p:ext uri="{BB962C8B-B14F-4D97-AF65-F5344CB8AC3E}">
        <p14:creationId xmlns:p14="http://schemas.microsoft.com/office/powerpoint/2010/main" val="448853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4" name="Rectangle 4"/>
          <p:cNvSpPr>
            <a:spLocks noGrp="1" noChangeArrowheads="1"/>
          </p:cNvSpPr>
          <p:nvPr>
            <p:ph type="title"/>
          </p:nvPr>
        </p:nvSpPr>
        <p:spPr/>
        <p:txBody>
          <a:bodyPr>
            <a:normAutofit/>
          </a:bodyPr>
          <a:lstStyle/>
          <a:p>
            <a:r>
              <a:rPr lang="en-US" sz="4400" dirty="0"/>
              <a:t>Claims Administration Functions</a:t>
            </a:r>
          </a:p>
        </p:txBody>
      </p:sp>
      <p:sp>
        <p:nvSpPr>
          <p:cNvPr id="35845" name="Rectangle 5"/>
          <p:cNvSpPr>
            <a:spLocks noGrp="1" noChangeArrowheads="1"/>
          </p:cNvSpPr>
          <p:nvPr>
            <p:ph type="body" idx="1"/>
          </p:nvPr>
        </p:nvSpPr>
        <p:spPr>
          <a:xfrm>
            <a:off x="3036163" y="1778296"/>
            <a:ext cx="3352846" cy="480303"/>
          </a:xfrm>
        </p:spPr>
        <p:txBody>
          <a:bodyPr>
            <a:normAutofit/>
          </a:bodyPr>
          <a:lstStyle/>
          <a:p>
            <a:r>
              <a:rPr lang="en-US" sz="2400" dirty="0"/>
              <a:t>Claims Adjudication</a:t>
            </a:r>
            <a:endParaRPr lang="en-US" dirty="0"/>
          </a:p>
          <a:p>
            <a:pPr lvl="1"/>
            <a:endParaRPr lang="en-US" dirty="0"/>
          </a:p>
          <a:p>
            <a:pPr marL="0" indent="0">
              <a:buNone/>
            </a:pPr>
            <a:endParaRPr lang="en-US" dirty="0"/>
          </a:p>
        </p:txBody>
      </p:sp>
      <p:pic>
        <p:nvPicPr>
          <p:cNvPr id="3" name="Picture 2">
            <a:extLst>
              <a:ext uri="{FF2B5EF4-FFF2-40B4-BE49-F238E27FC236}">
                <a16:creationId xmlns:a16="http://schemas.microsoft.com/office/drawing/2014/main" id="{033FD5A4-FA2F-417E-B97A-2FD901478FC5}"/>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168065" y="2438400"/>
            <a:ext cx="1371600" cy="1371600"/>
          </a:xfrm>
          <a:prstGeom prst="rect">
            <a:avLst/>
          </a:prstGeom>
        </p:spPr>
      </p:pic>
      <p:grpSp>
        <p:nvGrpSpPr>
          <p:cNvPr id="2" name="Group 1">
            <a:extLst>
              <a:ext uri="{FF2B5EF4-FFF2-40B4-BE49-F238E27FC236}">
                <a16:creationId xmlns:a16="http://schemas.microsoft.com/office/drawing/2014/main" id="{23B94FAE-999C-4A30-A2CB-D1E6B82D6065}"/>
              </a:ext>
            </a:extLst>
          </p:cNvPr>
          <p:cNvGrpSpPr/>
          <p:nvPr/>
        </p:nvGrpSpPr>
        <p:grpSpPr>
          <a:xfrm>
            <a:off x="7999890" y="4432892"/>
            <a:ext cx="2372187" cy="1918218"/>
            <a:chOff x="7765002" y="1848776"/>
            <a:chExt cx="2372187" cy="1918218"/>
          </a:xfrm>
        </p:grpSpPr>
        <p:sp>
          <p:nvSpPr>
            <p:cNvPr id="11" name="Rectangle 5">
              <a:extLst>
                <a:ext uri="{FF2B5EF4-FFF2-40B4-BE49-F238E27FC236}">
                  <a16:creationId xmlns:a16="http://schemas.microsoft.com/office/drawing/2014/main" id="{1CF82441-B07B-458C-8198-4F2BC857C7C0}"/>
                </a:ext>
              </a:extLst>
            </p:cNvPr>
            <p:cNvSpPr txBox="1">
              <a:spLocks noChangeArrowheads="1"/>
            </p:cNvSpPr>
            <p:nvPr/>
          </p:nvSpPr>
          <p:spPr bwMode="auto">
            <a:xfrm>
              <a:off x="7765002" y="1848776"/>
              <a:ext cx="1759998" cy="4803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225425" indent="-225425" algn="l" rtl="0" eaLnBrk="1" fontAlgn="base" hangingPunct="1">
                <a:spcBef>
                  <a:spcPct val="20000"/>
                </a:spcBef>
                <a:spcAft>
                  <a:spcPct val="0"/>
                </a:spcAft>
                <a:buFont typeface="Wingdings" pitchFamily="2" charset="2"/>
                <a:buChar char="§"/>
                <a:defRPr sz="2400">
                  <a:solidFill>
                    <a:schemeClr val="tx1"/>
                  </a:solidFill>
                  <a:latin typeface="Times New Roman" pitchFamily="18" charset="0"/>
                  <a:ea typeface="+mn-ea"/>
                  <a:cs typeface="Times New Roman" pitchFamily="18" charset="0"/>
                </a:defRPr>
              </a:lvl1pPr>
              <a:lvl2pPr marL="693738" indent="-223838" algn="l" rtl="0" eaLnBrk="1" fontAlgn="base" hangingPunct="1">
                <a:spcBef>
                  <a:spcPct val="20000"/>
                </a:spcBef>
                <a:spcAft>
                  <a:spcPct val="0"/>
                </a:spcAft>
                <a:buFont typeface="Wingdings" pitchFamily="2" charset="2"/>
                <a:buChar char="§"/>
                <a:defRPr sz="2000">
                  <a:solidFill>
                    <a:schemeClr val="tx1"/>
                  </a:solidFill>
                  <a:latin typeface="Times New Roman" pitchFamily="18" charset="0"/>
                  <a:cs typeface="Times New Roman" pitchFamily="18" charset="0"/>
                </a:defRPr>
              </a:lvl2pPr>
              <a:lvl3pPr marL="1139825" indent="-228600" algn="l" rtl="0" eaLnBrk="1" fontAlgn="base" hangingPunct="1">
                <a:spcBef>
                  <a:spcPct val="20000"/>
                </a:spcBef>
                <a:spcAft>
                  <a:spcPct val="0"/>
                </a:spcAft>
                <a:buFont typeface="Wingdings" pitchFamily="2" charset="2"/>
                <a:buChar char="§"/>
                <a:defRPr>
                  <a:solidFill>
                    <a:schemeClr val="tx1"/>
                  </a:solidFill>
                  <a:latin typeface="Times New Roman" pitchFamily="18" charset="0"/>
                  <a:cs typeface="Times New Roman" pitchFamily="18" charset="0"/>
                </a:defRPr>
              </a:lvl3pPr>
              <a:lvl4pPr marL="1608138" indent="-228600" algn="l" rtl="0" eaLnBrk="1" fontAlgn="base" hangingPunct="1">
                <a:spcBef>
                  <a:spcPct val="20000"/>
                </a:spcBef>
                <a:spcAft>
                  <a:spcPct val="0"/>
                </a:spcAft>
                <a:buFont typeface="Wingdings" pitchFamily="2" charset="2"/>
                <a:buChar char="§"/>
                <a:defRPr sz="1400">
                  <a:solidFill>
                    <a:schemeClr val="tx1"/>
                  </a:solidFill>
                  <a:latin typeface="Times New Roman" pitchFamily="18" charset="0"/>
                  <a:cs typeface="Times New Roman" pitchFamily="18" charset="0"/>
                </a:defRPr>
              </a:lvl4pPr>
              <a:lvl5pPr marL="1951038" indent="-228600" algn="l" rtl="0" eaLnBrk="1" fontAlgn="base" hangingPunct="1">
                <a:spcBef>
                  <a:spcPct val="20000"/>
                </a:spcBef>
                <a:spcAft>
                  <a:spcPct val="0"/>
                </a:spcAft>
                <a:buChar char="»"/>
                <a:defRPr sz="2000">
                  <a:solidFill>
                    <a:srgbClr val="0078C1"/>
                  </a:solidFill>
                  <a:latin typeface="Trebuchet MS" pitchFamily="34" charset="0"/>
                </a:defRPr>
              </a:lvl5pPr>
              <a:lvl6pPr marL="2408238" indent="-228600" algn="l" rtl="0" eaLnBrk="1" fontAlgn="base" hangingPunct="1">
                <a:spcBef>
                  <a:spcPct val="20000"/>
                </a:spcBef>
                <a:spcAft>
                  <a:spcPct val="0"/>
                </a:spcAft>
                <a:buChar char="»"/>
                <a:defRPr sz="2000">
                  <a:solidFill>
                    <a:srgbClr val="0078C1"/>
                  </a:solidFill>
                  <a:latin typeface="Trebuchet MS" pitchFamily="34" charset="0"/>
                </a:defRPr>
              </a:lvl6pPr>
              <a:lvl7pPr marL="2865438" indent="-228600" algn="l" rtl="0" eaLnBrk="1" fontAlgn="base" hangingPunct="1">
                <a:spcBef>
                  <a:spcPct val="20000"/>
                </a:spcBef>
                <a:spcAft>
                  <a:spcPct val="0"/>
                </a:spcAft>
                <a:buChar char="»"/>
                <a:defRPr sz="2000">
                  <a:solidFill>
                    <a:srgbClr val="0078C1"/>
                  </a:solidFill>
                  <a:latin typeface="Trebuchet MS" pitchFamily="34" charset="0"/>
                </a:defRPr>
              </a:lvl7pPr>
              <a:lvl8pPr marL="3322638" indent="-228600" algn="l" rtl="0" eaLnBrk="1" fontAlgn="base" hangingPunct="1">
                <a:spcBef>
                  <a:spcPct val="20000"/>
                </a:spcBef>
                <a:spcAft>
                  <a:spcPct val="0"/>
                </a:spcAft>
                <a:buChar char="»"/>
                <a:defRPr sz="2000">
                  <a:solidFill>
                    <a:srgbClr val="0078C1"/>
                  </a:solidFill>
                  <a:latin typeface="Trebuchet MS" pitchFamily="34" charset="0"/>
                </a:defRPr>
              </a:lvl8pPr>
              <a:lvl9pPr marL="3779838" indent="-228600" algn="l" rtl="0" eaLnBrk="1" fontAlgn="base" hangingPunct="1">
                <a:spcBef>
                  <a:spcPct val="20000"/>
                </a:spcBef>
                <a:spcAft>
                  <a:spcPct val="0"/>
                </a:spcAft>
                <a:buChar char="»"/>
                <a:defRPr sz="2000">
                  <a:solidFill>
                    <a:srgbClr val="0078C1"/>
                  </a:solidFill>
                  <a:latin typeface="Trebuchet MS" pitchFamily="34" charset="0"/>
                </a:defRPr>
              </a:lvl9pPr>
            </a:lstStyle>
            <a:p>
              <a:pPr>
                <a:buFont typeface="Arial" panose="020B0604020202020204" pitchFamily="34" charset="0"/>
                <a:buChar char="•"/>
              </a:pPr>
              <a:r>
                <a:rPr lang="en-US" kern="0" dirty="0">
                  <a:latin typeface="Univers Light" panose="020B0403020202020204" pitchFamily="34" charset="0"/>
                </a:rPr>
                <a:t>  Analysis</a:t>
              </a:r>
            </a:p>
            <a:p>
              <a:pPr lvl="1"/>
              <a:endParaRPr lang="en-US" kern="0" dirty="0">
                <a:latin typeface="Univers Light" panose="020B0403020202020204" pitchFamily="34" charset="0"/>
              </a:endParaRPr>
            </a:p>
            <a:p>
              <a:pPr lvl="1"/>
              <a:endParaRPr lang="en-US" kern="0" dirty="0">
                <a:latin typeface="Univers Light" panose="020B0403020202020204" pitchFamily="34" charset="0"/>
              </a:endParaRPr>
            </a:p>
            <a:p>
              <a:pPr marL="469900" lvl="1" indent="0">
                <a:buNone/>
              </a:pPr>
              <a:endParaRPr lang="en-US" kern="0" dirty="0">
                <a:latin typeface="Univers Light" panose="020B0403020202020204" pitchFamily="34" charset="0"/>
              </a:endParaRPr>
            </a:p>
            <a:p>
              <a:pPr marL="0" indent="0">
                <a:buNone/>
              </a:pPr>
              <a:endParaRPr lang="en-US" kern="0" dirty="0">
                <a:latin typeface="Univers Light" panose="020B0403020202020204" pitchFamily="34" charset="0"/>
              </a:endParaRPr>
            </a:p>
            <a:p>
              <a:pPr marL="0" indent="0">
                <a:buNone/>
              </a:pPr>
              <a:endParaRPr lang="en-US" kern="0" dirty="0">
                <a:latin typeface="Univers Light" panose="020B0403020202020204" pitchFamily="34" charset="0"/>
              </a:endParaRPr>
            </a:p>
            <a:p>
              <a:endParaRPr lang="en-US" kern="0" dirty="0">
                <a:latin typeface="Univers Light" panose="020B0403020202020204" pitchFamily="34" charset="0"/>
              </a:endParaRPr>
            </a:p>
            <a:p>
              <a:pPr marL="0" indent="0">
                <a:buNone/>
              </a:pPr>
              <a:endParaRPr lang="en-US" kern="0" dirty="0">
                <a:latin typeface="Univers Light" panose="020B0403020202020204" pitchFamily="34" charset="0"/>
              </a:endParaRPr>
            </a:p>
            <a:p>
              <a:pPr lvl="1"/>
              <a:endParaRPr lang="en-US" kern="0" dirty="0">
                <a:latin typeface="Univers Light" panose="020B0403020202020204" pitchFamily="34" charset="0"/>
              </a:endParaRPr>
            </a:p>
            <a:p>
              <a:pPr marL="0" indent="0">
                <a:buNone/>
              </a:pPr>
              <a:endParaRPr lang="en-US" kern="0" dirty="0">
                <a:latin typeface="Univers Light" panose="020B0403020202020204" pitchFamily="34" charset="0"/>
              </a:endParaRPr>
            </a:p>
          </p:txBody>
        </p:sp>
        <p:pic>
          <p:nvPicPr>
            <p:cNvPr id="10" name="Picture 9">
              <a:extLst>
                <a:ext uri="{FF2B5EF4-FFF2-40B4-BE49-F238E27FC236}">
                  <a16:creationId xmlns:a16="http://schemas.microsoft.com/office/drawing/2014/main" id="{867A8C59-45DA-4ADC-BC01-7085A1CAD38B}"/>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765589" y="2395394"/>
              <a:ext cx="1371600" cy="1371600"/>
            </a:xfrm>
            <a:prstGeom prst="rect">
              <a:avLst/>
            </a:prstGeom>
          </p:spPr>
        </p:pic>
      </p:grpSp>
      <p:grpSp>
        <p:nvGrpSpPr>
          <p:cNvPr id="7" name="Group 6">
            <a:extLst>
              <a:ext uri="{FF2B5EF4-FFF2-40B4-BE49-F238E27FC236}">
                <a16:creationId xmlns:a16="http://schemas.microsoft.com/office/drawing/2014/main" id="{EC1D83C6-FB22-4066-97B7-4E7D77B177CE}"/>
              </a:ext>
            </a:extLst>
          </p:cNvPr>
          <p:cNvGrpSpPr/>
          <p:nvPr/>
        </p:nvGrpSpPr>
        <p:grpSpPr>
          <a:xfrm>
            <a:off x="3036163" y="4432892"/>
            <a:ext cx="2831977" cy="1937009"/>
            <a:chOff x="7765002" y="4369096"/>
            <a:chExt cx="2831977" cy="1937009"/>
          </a:xfrm>
        </p:grpSpPr>
        <p:pic>
          <p:nvPicPr>
            <p:cNvPr id="8" name="Picture 7">
              <a:extLst>
                <a:ext uri="{FF2B5EF4-FFF2-40B4-BE49-F238E27FC236}">
                  <a16:creationId xmlns:a16="http://schemas.microsoft.com/office/drawing/2014/main" id="{08F70B00-B4B7-4251-83EC-A9AF3C796A3D}"/>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8839200" y="4934505"/>
              <a:ext cx="1371600" cy="1371600"/>
            </a:xfrm>
            <a:prstGeom prst="rect">
              <a:avLst/>
            </a:prstGeom>
          </p:spPr>
        </p:pic>
        <p:sp>
          <p:nvSpPr>
            <p:cNvPr id="6" name="TextBox 5">
              <a:extLst>
                <a:ext uri="{FF2B5EF4-FFF2-40B4-BE49-F238E27FC236}">
                  <a16:creationId xmlns:a16="http://schemas.microsoft.com/office/drawing/2014/main" id="{68BD5111-8DE6-4357-B326-67ACB33BDCE6}"/>
                </a:ext>
              </a:extLst>
            </p:cNvPr>
            <p:cNvSpPr txBox="1"/>
            <p:nvPr/>
          </p:nvSpPr>
          <p:spPr>
            <a:xfrm>
              <a:off x="7765002" y="4369096"/>
              <a:ext cx="2831977" cy="461665"/>
            </a:xfrm>
            <a:prstGeom prst="rect">
              <a:avLst/>
            </a:prstGeom>
            <a:noFill/>
          </p:spPr>
          <p:txBody>
            <a:bodyPr wrap="square" rtlCol="0">
              <a:spAutoFit/>
            </a:bodyPr>
            <a:lstStyle/>
            <a:p>
              <a:pPr marL="285750" indent="-285750">
                <a:buFont typeface="Arial" panose="020B0604020202020204" pitchFamily="34" charset="0"/>
                <a:buChar char="•"/>
              </a:pPr>
              <a:r>
                <a:rPr lang="en-US" sz="2400" dirty="0">
                  <a:latin typeface="Univers Light" panose="020B0403020202020204" pitchFamily="34" charset="0"/>
                </a:rPr>
                <a:t>  Claims Support</a:t>
              </a:r>
            </a:p>
          </p:txBody>
        </p:sp>
      </p:grpSp>
      <p:grpSp>
        <p:nvGrpSpPr>
          <p:cNvPr id="4" name="Group 3"/>
          <p:cNvGrpSpPr/>
          <p:nvPr/>
        </p:nvGrpSpPr>
        <p:grpSpPr>
          <a:xfrm>
            <a:off x="7997601" y="1778296"/>
            <a:ext cx="3352846" cy="1937009"/>
            <a:chOff x="3036163" y="4369096"/>
            <a:chExt cx="3352846" cy="1937009"/>
          </a:xfrm>
        </p:grpSpPr>
        <p:pic>
          <p:nvPicPr>
            <p:cNvPr id="13" name="Picture 12">
              <a:extLst>
                <a:ext uri="{FF2B5EF4-FFF2-40B4-BE49-F238E27FC236}">
                  <a16:creationId xmlns:a16="http://schemas.microsoft.com/office/drawing/2014/main" id="{931511F4-B15D-42E4-B355-0FA1A0AF75A8}"/>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4168065" y="4934505"/>
              <a:ext cx="1371600" cy="1371600"/>
            </a:xfrm>
            <a:prstGeom prst="rect">
              <a:avLst/>
            </a:prstGeom>
          </p:spPr>
        </p:pic>
        <p:sp>
          <p:nvSpPr>
            <p:cNvPr id="9" name="TextBox 8">
              <a:extLst>
                <a:ext uri="{FF2B5EF4-FFF2-40B4-BE49-F238E27FC236}">
                  <a16:creationId xmlns:a16="http://schemas.microsoft.com/office/drawing/2014/main" id="{E4E9FED9-2246-48E5-8384-96D42037C7C3}"/>
                </a:ext>
              </a:extLst>
            </p:cNvPr>
            <p:cNvSpPr txBox="1"/>
            <p:nvPr/>
          </p:nvSpPr>
          <p:spPr>
            <a:xfrm>
              <a:off x="3036163" y="4369096"/>
              <a:ext cx="3352846" cy="461665"/>
            </a:xfrm>
            <a:prstGeom prst="rect">
              <a:avLst/>
            </a:prstGeom>
            <a:noFill/>
          </p:spPr>
          <p:txBody>
            <a:bodyPr wrap="square" rtlCol="0">
              <a:spAutoFit/>
            </a:bodyPr>
            <a:lstStyle/>
            <a:p>
              <a:pPr marL="342900" indent="-342900">
                <a:buFont typeface="Arial" panose="020B0604020202020204" pitchFamily="34" charset="0"/>
                <a:buChar char="•"/>
              </a:pPr>
              <a:r>
                <a:rPr lang="en-US" sz="2400" dirty="0">
                  <a:latin typeface="Univers Light" panose="020B0403020202020204" pitchFamily="34" charset="0"/>
                </a:rPr>
                <a:t>Customer Support</a:t>
              </a:r>
            </a:p>
          </p:txBody>
        </p:sp>
      </p:grpSp>
    </p:spTree>
    <p:extLst>
      <p:ext uri="{BB962C8B-B14F-4D97-AF65-F5344CB8AC3E}">
        <p14:creationId xmlns:p14="http://schemas.microsoft.com/office/powerpoint/2010/main" val="9530308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5845">
                                            <p:txEl>
                                              <p:pRg st="0" end="0"/>
                                            </p:txEl>
                                          </p:spTgt>
                                        </p:tgtEl>
                                        <p:attrNameLst>
                                          <p:attrName>style.visibility</p:attrName>
                                        </p:attrNameLst>
                                      </p:cBhvr>
                                      <p:to>
                                        <p:strVal val="visible"/>
                                      </p:to>
                                    </p:set>
                                    <p:animEffect transition="in" filter="fade">
                                      <p:cBhvr>
                                        <p:cTn id="7" dur="500"/>
                                        <p:tgtEl>
                                          <p:spTgt spid="35845">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fade">
                                      <p:cBhvr>
                                        <p:cTn id="2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5"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6334539" y="2551837"/>
            <a:ext cx="5703581" cy="1754326"/>
          </a:xfrm>
          <a:prstGeom prst="rect">
            <a:avLst/>
          </a:prstGeom>
          <a:noFill/>
        </p:spPr>
        <p:txBody>
          <a:bodyPr wrap="square" rtlCol="0">
            <a:spAutoFit/>
          </a:bodyPr>
          <a:lstStyle/>
          <a:p>
            <a:r>
              <a:rPr lang="en-US" sz="5400" dirty="0">
                <a:latin typeface="Univers Light" panose="020B0403020202020204" pitchFamily="34" charset="0"/>
              </a:rPr>
              <a:t>CLAIMS</a:t>
            </a:r>
          </a:p>
          <a:p>
            <a:r>
              <a:rPr lang="en-US" sz="5400" dirty="0">
                <a:latin typeface="Univers Light" panose="020B0403020202020204" pitchFamily="34" charset="0"/>
              </a:rPr>
              <a:t>ADJUDICATION</a:t>
            </a:r>
          </a:p>
        </p:txBody>
      </p:sp>
      <p:pic>
        <p:nvPicPr>
          <p:cNvPr id="3" name="Picture 2">
            <a:extLst>
              <a:ext uri="{FF2B5EF4-FFF2-40B4-BE49-F238E27FC236}">
                <a16:creationId xmlns:a16="http://schemas.microsoft.com/office/drawing/2014/main" id="{902EA280-9002-4A8C-9DF4-006917C9FCFC}"/>
              </a:ext>
            </a:extLst>
          </p:cNvPr>
          <p:cNvPicPr>
            <a:picLocks/>
          </p:cNvPicPr>
          <p:nvPr/>
        </p:nvPicPr>
        <p:blipFill>
          <a:blip r:embed="rId3" cstate="email">
            <a:extLst>
              <a:ext uri="{28A0092B-C50C-407E-A947-70E740481C1C}">
                <a14:useLocalDpi xmlns:a14="http://schemas.microsoft.com/office/drawing/2010/main"/>
              </a:ext>
            </a:extLst>
          </a:blip>
          <a:stretch>
            <a:fillRect/>
          </a:stretch>
        </p:blipFill>
        <p:spPr>
          <a:xfrm>
            <a:off x="2653684" y="1524000"/>
            <a:ext cx="3810000" cy="3810000"/>
          </a:xfrm>
          <a:prstGeom prst="rect">
            <a:avLst/>
          </a:prstGeom>
        </p:spPr>
      </p:pic>
    </p:spTree>
    <p:extLst>
      <p:ext uri="{BB962C8B-B14F-4D97-AF65-F5344CB8AC3E}">
        <p14:creationId xmlns:p14="http://schemas.microsoft.com/office/powerpoint/2010/main" val="246694528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4" name="Rectangle 4"/>
          <p:cNvSpPr>
            <a:spLocks noGrp="1" noChangeArrowheads="1"/>
          </p:cNvSpPr>
          <p:nvPr>
            <p:ph type="title"/>
          </p:nvPr>
        </p:nvSpPr>
        <p:spPr/>
        <p:txBody>
          <a:bodyPr>
            <a:normAutofit/>
          </a:bodyPr>
          <a:lstStyle/>
          <a:p>
            <a:r>
              <a:rPr lang="en-US" sz="4400" dirty="0"/>
              <a:t>What is Adjudication?</a:t>
            </a:r>
          </a:p>
        </p:txBody>
      </p:sp>
      <p:sp>
        <p:nvSpPr>
          <p:cNvPr id="35845" name="Rectangle 5"/>
          <p:cNvSpPr>
            <a:spLocks noGrp="1" noChangeArrowheads="1"/>
          </p:cNvSpPr>
          <p:nvPr>
            <p:ph type="body" idx="1"/>
          </p:nvPr>
        </p:nvSpPr>
        <p:spPr/>
        <p:txBody>
          <a:bodyPr>
            <a:normAutofit/>
          </a:bodyPr>
          <a:lstStyle/>
          <a:p>
            <a:pPr marL="0" indent="0">
              <a:buNone/>
            </a:pPr>
            <a:r>
              <a:rPr lang="en-US" sz="2400" dirty="0"/>
              <a:t>The word “adjudication” refers to the determination of the insurer's payment or financial responsibility after the member's insurance benefits are applied to a medical claim.</a:t>
            </a:r>
          </a:p>
          <a:p>
            <a:endParaRPr lang="en-US" sz="2400" dirty="0"/>
          </a:p>
          <a:p>
            <a:pPr marL="0" indent="0">
              <a:buNone/>
            </a:pPr>
            <a:r>
              <a:rPr lang="en-US" sz="2400" dirty="0"/>
              <a:t>In other words, it is a:</a:t>
            </a:r>
          </a:p>
          <a:p>
            <a:endParaRPr lang="en-US" sz="2400" dirty="0"/>
          </a:p>
          <a:p>
            <a:r>
              <a:rPr lang="en-US" sz="2400" dirty="0"/>
              <a:t>Decision</a:t>
            </a:r>
          </a:p>
          <a:p>
            <a:r>
              <a:rPr lang="en-US" sz="2400" dirty="0"/>
              <a:t>Determination</a:t>
            </a:r>
          </a:p>
          <a:p>
            <a:r>
              <a:rPr lang="en-US" sz="2400" dirty="0"/>
              <a:t>Ruling</a:t>
            </a:r>
          </a:p>
          <a:p>
            <a:pPr marL="0" indent="0">
              <a:buNone/>
            </a:pPr>
            <a:endParaRPr lang="en-US" sz="2400" dirty="0"/>
          </a:p>
        </p:txBody>
      </p:sp>
      <p:pic>
        <p:nvPicPr>
          <p:cNvPr id="4" name="Picture 3">
            <a:extLst>
              <a:ext uri="{FF2B5EF4-FFF2-40B4-BE49-F238E27FC236}">
                <a16:creationId xmlns:a16="http://schemas.microsoft.com/office/drawing/2014/main" id="{698778DD-4306-4174-9F25-7F98BE1E6FDA}"/>
              </a:ext>
            </a:extLst>
          </p:cNvPr>
          <p:cNvPicPr>
            <a:picLocks/>
          </p:cNvPicPr>
          <p:nvPr/>
        </p:nvPicPr>
        <p:blipFill>
          <a:blip r:embed="rId3" cstate="email">
            <a:extLst>
              <a:ext uri="{28A0092B-C50C-407E-A947-70E740481C1C}">
                <a14:useLocalDpi xmlns:a14="http://schemas.microsoft.com/office/drawing/2010/main"/>
              </a:ext>
            </a:extLst>
          </a:blip>
          <a:stretch>
            <a:fillRect/>
          </a:stretch>
        </p:blipFill>
        <p:spPr>
          <a:xfrm>
            <a:off x="11408663" y="5945687"/>
            <a:ext cx="574790" cy="637674"/>
          </a:xfrm>
          <a:prstGeom prst="rect">
            <a:avLst/>
          </a:prstGeom>
        </p:spPr>
      </p:pic>
    </p:spTree>
    <p:extLst>
      <p:ext uri="{BB962C8B-B14F-4D97-AF65-F5344CB8AC3E}">
        <p14:creationId xmlns:p14="http://schemas.microsoft.com/office/powerpoint/2010/main" val="17687107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5845">
                                            <p:txEl>
                                              <p:pRg st="0" end="0"/>
                                            </p:txEl>
                                          </p:spTgt>
                                        </p:tgtEl>
                                        <p:attrNameLst>
                                          <p:attrName>style.visibility</p:attrName>
                                        </p:attrNameLst>
                                      </p:cBhvr>
                                      <p:to>
                                        <p:strVal val="visible"/>
                                      </p:to>
                                    </p:set>
                                    <p:animEffect transition="in" filter="fade">
                                      <p:cBhvr>
                                        <p:cTn id="7" dur="500"/>
                                        <p:tgtEl>
                                          <p:spTgt spid="3584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5845">
                                            <p:txEl>
                                              <p:pRg st="2" end="2"/>
                                            </p:txEl>
                                          </p:spTgt>
                                        </p:tgtEl>
                                        <p:attrNameLst>
                                          <p:attrName>style.visibility</p:attrName>
                                        </p:attrNameLst>
                                      </p:cBhvr>
                                      <p:to>
                                        <p:strVal val="visible"/>
                                      </p:to>
                                    </p:set>
                                    <p:animEffect transition="in" filter="fade">
                                      <p:cBhvr>
                                        <p:cTn id="12" dur="500"/>
                                        <p:tgtEl>
                                          <p:spTgt spid="3584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5845">
                                            <p:txEl>
                                              <p:pRg st="4" end="4"/>
                                            </p:txEl>
                                          </p:spTgt>
                                        </p:tgtEl>
                                        <p:attrNameLst>
                                          <p:attrName>style.visibility</p:attrName>
                                        </p:attrNameLst>
                                      </p:cBhvr>
                                      <p:to>
                                        <p:strVal val="visible"/>
                                      </p:to>
                                    </p:set>
                                    <p:animEffect transition="in" filter="fade">
                                      <p:cBhvr>
                                        <p:cTn id="17" dur="500"/>
                                        <p:tgtEl>
                                          <p:spTgt spid="35845">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5845">
                                            <p:txEl>
                                              <p:pRg st="5" end="5"/>
                                            </p:txEl>
                                          </p:spTgt>
                                        </p:tgtEl>
                                        <p:attrNameLst>
                                          <p:attrName>style.visibility</p:attrName>
                                        </p:attrNameLst>
                                      </p:cBhvr>
                                      <p:to>
                                        <p:strVal val="visible"/>
                                      </p:to>
                                    </p:set>
                                    <p:animEffect transition="in" filter="fade">
                                      <p:cBhvr>
                                        <p:cTn id="22" dur="500"/>
                                        <p:tgtEl>
                                          <p:spTgt spid="35845">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5845">
                                            <p:txEl>
                                              <p:pRg st="6" end="6"/>
                                            </p:txEl>
                                          </p:spTgt>
                                        </p:tgtEl>
                                        <p:attrNameLst>
                                          <p:attrName>style.visibility</p:attrName>
                                        </p:attrNameLst>
                                      </p:cBhvr>
                                      <p:to>
                                        <p:strVal val="visible"/>
                                      </p:to>
                                    </p:set>
                                    <p:animEffect transition="in" filter="fade">
                                      <p:cBhvr>
                                        <p:cTn id="27" dur="500"/>
                                        <p:tgtEl>
                                          <p:spTgt spid="3584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5"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t>Claims Adjudication</a:t>
            </a:r>
          </a:p>
        </p:txBody>
      </p:sp>
      <p:sp>
        <p:nvSpPr>
          <p:cNvPr id="3" name="Content Placeholder 2"/>
          <p:cNvSpPr>
            <a:spLocks noGrp="1"/>
          </p:cNvSpPr>
          <p:nvPr>
            <p:ph idx="1"/>
          </p:nvPr>
        </p:nvSpPr>
        <p:spPr>
          <a:xfrm>
            <a:off x="3401627" y="1641630"/>
            <a:ext cx="8229600" cy="4525963"/>
          </a:xfrm>
        </p:spPr>
        <p:txBody>
          <a:bodyPr>
            <a:normAutofit/>
          </a:bodyPr>
          <a:lstStyle/>
          <a:p>
            <a:pPr marL="0" indent="0">
              <a:buNone/>
            </a:pPr>
            <a:r>
              <a:rPr lang="en-US" sz="2400" dirty="0"/>
              <a:t>Our Purpose:</a:t>
            </a:r>
          </a:p>
          <a:p>
            <a:endParaRPr lang="en-US" sz="2400" dirty="0"/>
          </a:p>
          <a:p>
            <a:r>
              <a:rPr lang="en-US" sz="2400" dirty="0"/>
              <a:t>To make payment determinations on claims that require manual review.</a:t>
            </a:r>
          </a:p>
          <a:p>
            <a:pPr marL="0" indent="0">
              <a:buNone/>
            </a:pPr>
            <a:endParaRPr lang="en-US" sz="2400" dirty="0"/>
          </a:p>
          <a:p>
            <a:endParaRPr lang="en-US" sz="2400" dirty="0"/>
          </a:p>
        </p:txBody>
      </p:sp>
      <p:pic>
        <p:nvPicPr>
          <p:cNvPr id="4" name="Picture 3">
            <a:extLst>
              <a:ext uri="{FF2B5EF4-FFF2-40B4-BE49-F238E27FC236}">
                <a16:creationId xmlns:a16="http://schemas.microsoft.com/office/drawing/2014/main" id="{F3FCD1BB-FB36-4229-BB14-CC3B489A4125}"/>
              </a:ext>
            </a:extLst>
          </p:cNvPr>
          <p:cNvPicPr>
            <a:picLocks/>
          </p:cNvPicPr>
          <p:nvPr/>
        </p:nvPicPr>
        <p:blipFill>
          <a:blip r:embed="rId3" cstate="email">
            <a:extLst>
              <a:ext uri="{28A0092B-C50C-407E-A947-70E740481C1C}">
                <a14:useLocalDpi xmlns:a14="http://schemas.microsoft.com/office/drawing/2010/main"/>
              </a:ext>
            </a:extLst>
          </a:blip>
          <a:stretch>
            <a:fillRect/>
          </a:stretch>
        </p:blipFill>
        <p:spPr>
          <a:xfrm>
            <a:off x="11408663" y="5945687"/>
            <a:ext cx="574790" cy="637674"/>
          </a:xfrm>
          <a:prstGeom prst="rect">
            <a:avLst/>
          </a:prstGeom>
        </p:spPr>
      </p:pic>
    </p:spTree>
    <p:extLst>
      <p:ext uri="{BB962C8B-B14F-4D97-AF65-F5344CB8AC3E}">
        <p14:creationId xmlns:p14="http://schemas.microsoft.com/office/powerpoint/2010/main" val="37064727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t>Claims Adjudication</a:t>
            </a:r>
          </a:p>
        </p:txBody>
      </p:sp>
      <p:sp>
        <p:nvSpPr>
          <p:cNvPr id="3" name="Content Placeholder 2"/>
          <p:cNvSpPr>
            <a:spLocks noGrp="1"/>
          </p:cNvSpPr>
          <p:nvPr>
            <p:ph idx="1"/>
          </p:nvPr>
        </p:nvSpPr>
        <p:spPr>
          <a:xfrm>
            <a:off x="3330606" y="1632753"/>
            <a:ext cx="8229600" cy="4525963"/>
          </a:xfrm>
        </p:spPr>
        <p:txBody>
          <a:bodyPr>
            <a:normAutofit/>
          </a:bodyPr>
          <a:lstStyle/>
          <a:p>
            <a:pPr marL="0" indent="0">
              <a:buNone/>
            </a:pPr>
            <a:r>
              <a:rPr lang="en-US" sz="2400" dirty="0"/>
              <a:t>Our Goal:</a:t>
            </a:r>
          </a:p>
          <a:p>
            <a:endParaRPr lang="en-US" sz="2400" dirty="0"/>
          </a:p>
          <a:p>
            <a:r>
              <a:rPr lang="en-US" sz="2400" dirty="0"/>
              <a:t>To ensure members and providers receive timely and accurate adjudication of claims that meet or exceed accuracy and timeliness goals so that members receive all benefits promised by their plan and all providers are paid promptly. </a:t>
            </a:r>
            <a:endParaRPr lang="en-US" sz="2000" dirty="0"/>
          </a:p>
        </p:txBody>
      </p:sp>
      <p:pic>
        <p:nvPicPr>
          <p:cNvPr id="4" name="Picture 3">
            <a:extLst>
              <a:ext uri="{FF2B5EF4-FFF2-40B4-BE49-F238E27FC236}">
                <a16:creationId xmlns:a16="http://schemas.microsoft.com/office/drawing/2014/main" id="{9DB8F0C4-9939-473B-A204-DFF08B83D566}"/>
              </a:ext>
            </a:extLst>
          </p:cNvPr>
          <p:cNvPicPr>
            <a:picLocks/>
          </p:cNvPicPr>
          <p:nvPr/>
        </p:nvPicPr>
        <p:blipFill>
          <a:blip r:embed="rId3" cstate="email">
            <a:extLst>
              <a:ext uri="{28A0092B-C50C-407E-A947-70E740481C1C}">
                <a14:useLocalDpi xmlns:a14="http://schemas.microsoft.com/office/drawing/2010/main"/>
              </a:ext>
            </a:extLst>
          </a:blip>
          <a:stretch>
            <a:fillRect/>
          </a:stretch>
        </p:blipFill>
        <p:spPr>
          <a:xfrm>
            <a:off x="11408663" y="5945687"/>
            <a:ext cx="574790" cy="637674"/>
          </a:xfrm>
          <a:prstGeom prst="rect">
            <a:avLst/>
          </a:prstGeom>
        </p:spPr>
      </p:pic>
    </p:spTree>
    <p:extLst>
      <p:ext uri="{BB962C8B-B14F-4D97-AF65-F5344CB8AC3E}">
        <p14:creationId xmlns:p14="http://schemas.microsoft.com/office/powerpoint/2010/main" val="33739224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t>Claims Adjudication</a:t>
            </a:r>
          </a:p>
        </p:txBody>
      </p:sp>
      <p:sp>
        <p:nvSpPr>
          <p:cNvPr id="3" name="Content Placeholder 2"/>
          <p:cNvSpPr>
            <a:spLocks noGrp="1"/>
          </p:cNvSpPr>
          <p:nvPr>
            <p:ph idx="1"/>
          </p:nvPr>
        </p:nvSpPr>
        <p:spPr>
          <a:xfrm>
            <a:off x="3383872" y="1659386"/>
            <a:ext cx="8229600" cy="4525963"/>
          </a:xfrm>
        </p:spPr>
        <p:txBody>
          <a:bodyPr>
            <a:noAutofit/>
          </a:bodyPr>
          <a:lstStyle/>
          <a:p>
            <a:pPr marL="0" indent="0">
              <a:buNone/>
            </a:pPr>
            <a:r>
              <a:rPr lang="en-US" sz="2400" dirty="0">
                <a:cs typeface="Arial" panose="020B0604020202020204" pitchFamily="34" charset="0"/>
              </a:rPr>
              <a:t>What We Do:</a:t>
            </a:r>
          </a:p>
          <a:p>
            <a:pPr marL="0" indent="0">
              <a:buNone/>
            </a:pPr>
            <a:endParaRPr lang="en-US" sz="2400" b="1" dirty="0">
              <a:cs typeface="Arial" panose="020B0604020202020204" pitchFamily="34" charset="0"/>
            </a:endParaRPr>
          </a:p>
          <a:p>
            <a:pPr marL="285750" indent="-285750">
              <a:buFont typeface="Arial" charset="0"/>
              <a:buChar char="•"/>
            </a:pPr>
            <a:r>
              <a:rPr lang="en-US" sz="2400" dirty="0"/>
              <a:t>Review claims that have been flagged for manual adjudication</a:t>
            </a:r>
          </a:p>
          <a:p>
            <a:pPr marL="285750" indent="-285750">
              <a:buFont typeface="Arial" charset="0"/>
              <a:buChar char="•"/>
            </a:pPr>
            <a:endParaRPr lang="en-US" sz="2400" dirty="0"/>
          </a:p>
          <a:p>
            <a:pPr marL="285750" indent="-285750">
              <a:buFont typeface="Arial" charset="0"/>
              <a:buChar char="•"/>
            </a:pPr>
            <a:r>
              <a:rPr lang="en-US" sz="2400" dirty="0"/>
              <a:t>Identify process improvement opportunities</a:t>
            </a:r>
          </a:p>
          <a:p>
            <a:pPr marL="342900" indent="-342900"/>
            <a:endParaRPr lang="en-US" sz="2400" dirty="0"/>
          </a:p>
          <a:p>
            <a:pPr marL="342900" indent="-342900"/>
            <a:r>
              <a:rPr lang="en-US" sz="2400" dirty="0"/>
              <a:t>Perform audit controls to monitor compliance with regulatory requirements</a:t>
            </a:r>
          </a:p>
          <a:p>
            <a:endParaRPr lang="en-US" sz="2400" dirty="0"/>
          </a:p>
        </p:txBody>
      </p:sp>
      <p:pic>
        <p:nvPicPr>
          <p:cNvPr id="4" name="Picture 3">
            <a:extLst>
              <a:ext uri="{FF2B5EF4-FFF2-40B4-BE49-F238E27FC236}">
                <a16:creationId xmlns:a16="http://schemas.microsoft.com/office/drawing/2014/main" id="{8C77C841-B8C0-4FBF-BD83-8FF98AAE30E8}"/>
              </a:ext>
            </a:extLst>
          </p:cNvPr>
          <p:cNvPicPr>
            <a:picLocks/>
          </p:cNvPicPr>
          <p:nvPr/>
        </p:nvPicPr>
        <p:blipFill>
          <a:blip r:embed="rId3" cstate="email">
            <a:extLst>
              <a:ext uri="{28A0092B-C50C-407E-A947-70E740481C1C}">
                <a14:useLocalDpi xmlns:a14="http://schemas.microsoft.com/office/drawing/2010/main"/>
              </a:ext>
            </a:extLst>
          </a:blip>
          <a:stretch>
            <a:fillRect/>
          </a:stretch>
        </p:blipFill>
        <p:spPr>
          <a:xfrm>
            <a:off x="11408663" y="5945687"/>
            <a:ext cx="574790" cy="637674"/>
          </a:xfrm>
          <a:prstGeom prst="rect">
            <a:avLst/>
          </a:prstGeom>
        </p:spPr>
      </p:pic>
    </p:spTree>
    <p:extLst>
      <p:ext uri="{BB962C8B-B14F-4D97-AF65-F5344CB8AC3E}">
        <p14:creationId xmlns:p14="http://schemas.microsoft.com/office/powerpoint/2010/main" val="14491661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4" name="Rectangle 4"/>
          <p:cNvSpPr>
            <a:spLocks noGrp="1" noChangeArrowheads="1"/>
          </p:cNvSpPr>
          <p:nvPr>
            <p:ph type="title"/>
          </p:nvPr>
        </p:nvSpPr>
        <p:spPr/>
        <p:txBody>
          <a:bodyPr>
            <a:normAutofit/>
          </a:bodyPr>
          <a:lstStyle/>
          <a:p>
            <a:r>
              <a:rPr lang="en-US" sz="4400" dirty="0">
                <a:latin typeface="+mj-lt"/>
              </a:rPr>
              <a:t>Our Roles</a:t>
            </a:r>
          </a:p>
        </p:txBody>
      </p:sp>
      <p:sp>
        <p:nvSpPr>
          <p:cNvPr id="35845" name="Rectangle 5"/>
          <p:cNvSpPr>
            <a:spLocks noGrp="1" noChangeArrowheads="1"/>
          </p:cNvSpPr>
          <p:nvPr>
            <p:ph type="body" idx="1"/>
          </p:nvPr>
        </p:nvSpPr>
        <p:spPr/>
        <p:txBody>
          <a:bodyPr>
            <a:noAutofit/>
          </a:bodyPr>
          <a:lstStyle/>
          <a:p>
            <a:pPr marL="0" indent="0">
              <a:buNone/>
            </a:pPr>
            <a:endParaRPr lang="en-US" sz="2400" dirty="0"/>
          </a:p>
          <a:p>
            <a:pPr marL="0" indent="0">
              <a:buNone/>
            </a:pPr>
            <a:r>
              <a:rPr lang="en-US" sz="2400" dirty="0"/>
              <a:t>Examiner  </a:t>
            </a:r>
          </a:p>
          <a:p>
            <a:endParaRPr lang="en-US" sz="2400" dirty="0"/>
          </a:p>
          <a:p>
            <a:pPr marL="0" indent="0">
              <a:buNone/>
            </a:pPr>
            <a:r>
              <a:rPr lang="en-US" sz="2400" dirty="0"/>
              <a:t>Quality Assurance Trainer  </a:t>
            </a:r>
          </a:p>
          <a:p>
            <a:pPr marL="0" indent="0">
              <a:buNone/>
            </a:pPr>
            <a:r>
              <a:rPr lang="en-US" sz="2400" dirty="0"/>
              <a:t> </a:t>
            </a:r>
          </a:p>
          <a:p>
            <a:pPr marL="0" indent="0">
              <a:buNone/>
            </a:pPr>
            <a:r>
              <a:rPr lang="en-US" sz="2400" dirty="0"/>
              <a:t>Business Specialist </a:t>
            </a:r>
          </a:p>
        </p:txBody>
      </p:sp>
      <p:pic>
        <p:nvPicPr>
          <p:cNvPr id="5" name="Picture 4">
            <a:extLst>
              <a:ext uri="{FF2B5EF4-FFF2-40B4-BE49-F238E27FC236}">
                <a16:creationId xmlns:a16="http://schemas.microsoft.com/office/drawing/2014/main" id="{299F4D97-E26A-4664-A2AA-E16AF7B087FB}"/>
              </a:ext>
            </a:extLst>
          </p:cNvPr>
          <p:cNvPicPr>
            <a:picLocks/>
          </p:cNvPicPr>
          <p:nvPr/>
        </p:nvPicPr>
        <p:blipFill>
          <a:blip r:embed="rId3" cstate="email">
            <a:extLst>
              <a:ext uri="{28A0092B-C50C-407E-A947-70E740481C1C}">
                <a14:useLocalDpi xmlns:a14="http://schemas.microsoft.com/office/drawing/2010/main"/>
              </a:ext>
            </a:extLst>
          </a:blip>
          <a:stretch>
            <a:fillRect/>
          </a:stretch>
        </p:blipFill>
        <p:spPr>
          <a:xfrm>
            <a:off x="11408663" y="5945687"/>
            <a:ext cx="574790" cy="637674"/>
          </a:xfrm>
          <a:prstGeom prst="rect">
            <a:avLst/>
          </a:prstGeom>
        </p:spPr>
      </p:pic>
      <p:pic>
        <p:nvPicPr>
          <p:cNvPr id="11" name="Picture 10">
            <a:extLst>
              <a:ext uri="{FF2B5EF4-FFF2-40B4-BE49-F238E27FC236}">
                <a16:creationId xmlns:a16="http://schemas.microsoft.com/office/drawing/2014/main" id="{C0D0D5B2-3B50-4E3B-8D48-A823A51A384D}"/>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038458" y="1600201"/>
            <a:ext cx="3657600" cy="3657600"/>
          </a:xfrm>
          <a:prstGeom prst="rect">
            <a:avLst/>
          </a:prstGeom>
        </p:spPr>
      </p:pic>
    </p:spTree>
    <p:extLst>
      <p:ext uri="{BB962C8B-B14F-4D97-AF65-F5344CB8AC3E}">
        <p14:creationId xmlns:p14="http://schemas.microsoft.com/office/powerpoint/2010/main" val="37115765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5845">
                                            <p:txEl>
                                              <p:pRg st="1" end="1"/>
                                            </p:txEl>
                                          </p:spTgt>
                                        </p:tgtEl>
                                        <p:attrNameLst>
                                          <p:attrName>style.visibility</p:attrName>
                                        </p:attrNameLst>
                                      </p:cBhvr>
                                      <p:to>
                                        <p:strVal val="visible"/>
                                      </p:to>
                                    </p:set>
                                    <p:animEffect transition="in" filter="fade">
                                      <p:cBhvr>
                                        <p:cTn id="7" dur="500"/>
                                        <p:tgtEl>
                                          <p:spTgt spid="3584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5845">
                                            <p:txEl>
                                              <p:pRg st="3" end="3"/>
                                            </p:txEl>
                                          </p:spTgt>
                                        </p:tgtEl>
                                        <p:attrNameLst>
                                          <p:attrName>style.visibility</p:attrName>
                                        </p:attrNameLst>
                                      </p:cBhvr>
                                      <p:to>
                                        <p:strVal val="visible"/>
                                      </p:to>
                                    </p:set>
                                    <p:animEffect transition="in" filter="fade">
                                      <p:cBhvr>
                                        <p:cTn id="12" dur="500"/>
                                        <p:tgtEl>
                                          <p:spTgt spid="35845">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5845">
                                            <p:txEl>
                                              <p:pRg st="5" end="5"/>
                                            </p:txEl>
                                          </p:spTgt>
                                        </p:tgtEl>
                                        <p:attrNameLst>
                                          <p:attrName>style.visibility</p:attrName>
                                        </p:attrNameLst>
                                      </p:cBhvr>
                                      <p:to>
                                        <p:strVal val="visible"/>
                                      </p:to>
                                    </p:set>
                                    <p:animEffect transition="in" filter="fade">
                                      <p:cBhvr>
                                        <p:cTn id="17" dur="500"/>
                                        <p:tgtEl>
                                          <p:spTgt spid="3584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5" grpId="0" uiExpand="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4" name="Rectangle 4"/>
          <p:cNvSpPr>
            <a:spLocks noGrp="1" noChangeArrowheads="1"/>
          </p:cNvSpPr>
          <p:nvPr>
            <p:ph type="title"/>
          </p:nvPr>
        </p:nvSpPr>
        <p:spPr/>
        <p:txBody>
          <a:bodyPr>
            <a:normAutofit/>
          </a:bodyPr>
          <a:lstStyle/>
          <a:p>
            <a:r>
              <a:rPr lang="en-US" sz="4400" dirty="0"/>
              <a:t>Adjudication Units</a:t>
            </a:r>
          </a:p>
        </p:txBody>
      </p:sp>
      <p:sp>
        <p:nvSpPr>
          <p:cNvPr id="35845" name="Rectangle 5"/>
          <p:cNvSpPr>
            <a:spLocks noGrp="1" noChangeArrowheads="1"/>
          </p:cNvSpPr>
          <p:nvPr>
            <p:ph type="body" idx="1"/>
          </p:nvPr>
        </p:nvSpPr>
        <p:spPr>
          <a:xfrm>
            <a:off x="2905913" y="1600201"/>
            <a:ext cx="8910244" cy="5083097"/>
          </a:xfrm>
        </p:spPr>
        <p:txBody>
          <a:bodyPr>
            <a:normAutofit/>
          </a:bodyPr>
          <a:lstStyle/>
          <a:p>
            <a:pPr marL="0" indent="0">
              <a:buNone/>
            </a:pPr>
            <a:r>
              <a:rPr lang="en-US" sz="2400" dirty="0"/>
              <a:t>Cross  </a:t>
            </a:r>
          </a:p>
          <a:p>
            <a:pPr marL="0" indent="0">
              <a:buNone/>
            </a:pPr>
            <a:endParaRPr lang="en-US" sz="2400" dirty="0"/>
          </a:p>
          <a:p>
            <a:pPr marL="0" indent="0">
              <a:buNone/>
            </a:pPr>
            <a:r>
              <a:rPr lang="en-US" sz="2400" dirty="0"/>
              <a:t>Shield </a:t>
            </a:r>
          </a:p>
          <a:p>
            <a:pPr marL="0" indent="0">
              <a:buNone/>
            </a:pPr>
            <a:endParaRPr lang="en-US" sz="2400" dirty="0"/>
          </a:p>
          <a:p>
            <a:pPr marL="0" indent="0">
              <a:buNone/>
            </a:pPr>
            <a:r>
              <a:rPr lang="en-US" sz="2400" dirty="0"/>
              <a:t>Akamai Advantage</a:t>
            </a:r>
          </a:p>
          <a:p>
            <a:pPr marL="0" indent="0">
              <a:buNone/>
            </a:pPr>
            <a:endParaRPr lang="en-US" sz="2400" dirty="0"/>
          </a:p>
          <a:p>
            <a:pPr marL="0" indent="0">
              <a:buNone/>
            </a:pPr>
            <a:r>
              <a:rPr lang="en-US" sz="2400" dirty="0"/>
              <a:t>Federal Employee Program (FEP) </a:t>
            </a:r>
          </a:p>
          <a:p>
            <a:pPr marL="0" indent="631825">
              <a:buNone/>
            </a:pPr>
            <a:endParaRPr lang="en-US" sz="2400" dirty="0"/>
          </a:p>
          <a:p>
            <a:pPr marL="0" indent="0">
              <a:buNone/>
            </a:pPr>
            <a:r>
              <a:rPr lang="en-US" sz="2400" dirty="0"/>
              <a:t>BlueCard </a:t>
            </a:r>
          </a:p>
          <a:p>
            <a:endParaRPr lang="en-US" sz="2400" dirty="0"/>
          </a:p>
          <a:p>
            <a:endParaRPr lang="en-US" sz="2400" dirty="0"/>
          </a:p>
        </p:txBody>
      </p:sp>
      <p:pic>
        <p:nvPicPr>
          <p:cNvPr id="4" name="Picture 3">
            <a:extLst>
              <a:ext uri="{FF2B5EF4-FFF2-40B4-BE49-F238E27FC236}">
                <a16:creationId xmlns:a16="http://schemas.microsoft.com/office/drawing/2014/main" id="{B7B5CA5C-D6D6-4D67-A035-C218B4D618F2}"/>
              </a:ext>
            </a:extLst>
          </p:cNvPr>
          <p:cNvPicPr>
            <a:picLocks/>
          </p:cNvPicPr>
          <p:nvPr/>
        </p:nvPicPr>
        <p:blipFill>
          <a:blip r:embed="rId3" cstate="email">
            <a:extLst>
              <a:ext uri="{28A0092B-C50C-407E-A947-70E740481C1C}">
                <a14:useLocalDpi xmlns:a14="http://schemas.microsoft.com/office/drawing/2010/main"/>
              </a:ext>
            </a:extLst>
          </a:blip>
          <a:stretch>
            <a:fillRect/>
          </a:stretch>
        </p:blipFill>
        <p:spPr>
          <a:xfrm>
            <a:off x="11408663" y="5945687"/>
            <a:ext cx="574790" cy="637674"/>
          </a:xfrm>
          <a:prstGeom prst="rect">
            <a:avLst/>
          </a:prstGeom>
        </p:spPr>
      </p:pic>
    </p:spTree>
    <p:extLst>
      <p:ext uri="{BB962C8B-B14F-4D97-AF65-F5344CB8AC3E}">
        <p14:creationId xmlns:p14="http://schemas.microsoft.com/office/powerpoint/2010/main" val="1573546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5845">
                                            <p:txEl>
                                              <p:pRg st="0" end="0"/>
                                            </p:txEl>
                                          </p:spTgt>
                                        </p:tgtEl>
                                        <p:attrNameLst>
                                          <p:attrName>style.visibility</p:attrName>
                                        </p:attrNameLst>
                                      </p:cBhvr>
                                      <p:to>
                                        <p:strVal val="visible"/>
                                      </p:to>
                                    </p:set>
                                    <p:animEffect transition="in" filter="fade">
                                      <p:cBhvr>
                                        <p:cTn id="7" dur="500"/>
                                        <p:tgtEl>
                                          <p:spTgt spid="3584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5845">
                                            <p:txEl>
                                              <p:pRg st="2" end="2"/>
                                            </p:txEl>
                                          </p:spTgt>
                                        </p:tgtEl>
                                        <p:attrNameLst>
                                          <p:attrName>style.visibility</p:attrName>
                                        </p:attrNameLst>
                                      </p:cBhvr>
                                      <p:to>
                                        <p:strVal val="visible"/>
                                      </p:to>
                                    </p:set>
                                    <p:animEffect transition="in" filter="fade">
                                      <p:cBhvr>
                                        <p:cTn id="12" dur="500"/>
                                        <p:tgtEl>
                                          <p:spTgt spid="3584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5845">
                                            <p:txEl>
                                              <p:pRg st="4" end="4"/>
                                            </p:txEl>
                                          </p:spTgt>
                                        </p:tgtEl>
                                        <p:attrNameLst>
                                          <p:attrName>style.visibility</p:attrName>
                                        </p:attrNameLst>
                                      </p:cBhvr>
                                      <p:to>
                                        <p:strVal val="visible"/>
                                      </p:to>
                                    </p:set>
                                    <p:animEffect transition="in" filter="fade">
                                      <p:cBhvr>
                                        <p:cTn id="17" dur="500"/>
                                        <p:tgtEl>
                                          <p:spTgt spid="35845">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5845">
                                            <p:txEl>
                                              <p:pRg st="6" end="6"/>
                                            </p:txEl>
                                          </p:spTgt>
                                        </p:tgtEl>
                                        <p:attrNameLst>
                                          <p:attrName>style.visibility</p:attrName>
                                        </p:attrNameLst>
                                      </p:cBhvr>
                                      <p:to>
                                        <p:strVal val="visible"/>
                                      </p:to>
                                    </p:set>
                                    <p:animEffect transition="in" filter="fade">
                                      <p:cBhvr>
                                        <p:cTn id="22" dur="500"/>
                                        <p:tgtEl>
                                          <p:spTgt spid="35845">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5845">
                                            <p:txEl>
                                              <p:pRg st="8" end="8"/>
                                            </p:txEl>
                                          </p:spTgt>
                                        </p:tgtEl>
                                        <p:attrNameLst>
                                          <p:attrName>style.visibility</p:attrName>
                                        </p:attrNameLst>
                                      </p:cBhvr>
                                      <p:to>
                                        <p:strVal val="visible"/>
                                      </p:to>
                                    </p:set>
                                    <p:animEffect transition="in" filter="fade">
                                      <p:cBhvr>
                                        <p:cTn id="27" dur="500"/>
                                        <p:tgtEl>
                                          <p:spTgt spid="35845">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5" grpId="0" uiExpand="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509029" y="2551837"/>
            <a:ext cx="4267200" cy="1754326"/>
          </a:xfrm>
          <a:prstGeom prst="rect">
            <a:avLst/>
          </a:prstGeom>
          <a:noFill/>
        </p:spPr>
        <p:txBody>
          <a:bodyPr wrap="square" rtlCol="0">
            <a:spAutoFit/>
          </a:bodyPr>
          <a:lstStyle/>
          <a:p>
            <a:r>
              <a:rPr lang="en-US" sz="5400" dirty="0">
                <a:latin typeface="Univers Light" panose="020B0403020202020204" pitchFamily="34" charset="0"/>
              </a:rPr>
              <a:t>CUSTOMER </a:t>
            </a:r>
          </a:p>
          <a:p>
            <a:r>
              <a:rPr lang="en-US" sz="5400" dirty="0">
                <a:latin typeface="Univers Light" panose="020B0403020202020204" pitchFamily="34" charset="0"/>
              </a:rPr>
              <a:t>SERVICE</a:t>
            </a:r>
          </a:p>
        </p:txBody>
      </p:sp>
      <p:pic>
        <p:nvPicPr>
          <p:cNvPr id="6" name="Picture 5">
            <a:extLst>
              <a:ext uri="{FF2B5EF4-FFF2-40B4-BE49-F238E27FC236}">
                <a16:creationId xmlns:a16="http://schemas.microsoft.com/office/drawing/2014/main" id="{C385E396-235D-4AF8-AE05-FCB27755B8EA}"/>
              </a:ext>
            </a:extLst>
          </p:cNvPr>
          <p:cNvPicPr>
            <a:picLocks/>
          </p:cNvPicPr>
          <p:nvPr/>
        </p:nvPicPr>
        <p:blipFill>
          <a:blip r:embed="rId3"/>
          <a:stretch>
            <a:fillRect/>
          </a:stretch>
        </p:blipFill>
        <p:spPr>
          <a:xfrm>
            <a:off x="3403328" y="1524000"/>
            <a:ext cx="3810000" cy="3810000"/>
          </a:xfrm>
          <a:prstGeom prst="rect">
            <a:avLst/>
          </a:prstGeom>
        </p:spPr>
      </p:pic>
    </p:spTree>
    <p:extLst>
      <p:ext uri="{BB962C8B-B14F-4D97-AF65-F5344CB8AC3E}">
        <p14:creationId xmlns:p14="http://schemas.microsoft.com/office/powerpoint/2010/main" val="33404836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t>Onboarding Goals</a:t>
            </a:r>
          </a:p>
        </p:txBody>
      </p:sp>
      <p:sp>
        <p:nvSpPr>
          <p:cNvPr id="3" name="Content Placeholder 2"/>
          <p:cNvSpPr>
            <a:spLocks noGrp="1"/>
          </p:cNvSpPr>
          <p:nvPr>
            <p:ph idx="1"/>
          </p:nvPr>
        </p:nvSpPr>
        <p:spPr/>
        <p:txBody>
          <a:bodyPr>
            <a:noAutofit/>
          </a:bodyPr>
          <a:lstStyle/>
          <a:p>
            <a:pPr marL="0" indent="0">
              <a:buNone/>
            </a:pPr>
            <a:endParaRPr lang="en-US" dirty="0"/>
          </a:p>
          <a:p>
            <a:r>
              <a:rPr lang="en-US" sz="2400" dirty="0"/>
              <a:t>Welcome you to the Claims Department</a:t>
            </a:r>
          </a:p>
          <a:p>
            <a:endParaRPr lang="en-US" sz="2400" dirty="0"/>
          </a:p>
          <a:p>
            <a:r>
              <a:rPr lang="en-US" sz="2400" dirty="0"/>
              <a:t>Introduce you to the Management Team</a:t>
            </a:r>
          </a:p>
          <a:p>
            <a:endParaRPr lang="en-US" sz="2400" dirty="0"/>
          </a:p>
          <a:p>
            <a:r>
              <a:rPr lang="en-US" sz="2400" dirty="0"/>
              <a:t>Provide a high-level overview of claims department functions</a:t>
            </a:r>
          </a:p>
          <a:p>
            <a:pPr marL="0" indent="0">
              <a:buNone/>
            </a:pPr>
            <a:endParaRPr lang="en-US" sz="2400" dirty="0"/>
          </a:p>
          <a:p>
            <a:pPr marL="0" indent="0">
              <a:buNone/>
            </a:pPr>
            <a:endParaRPr lang="en-US" dirty="0"/>
          </a:p>
          <a:p>
            <a:pPr marL="457200" indent="-457200">
              <a:buFont typeface="+mj-lt"/>
              <a:buAutoNum type="arabicPeriod"/>
            </a:pPr>
            <a:endParaRPr lang="en-US" dirty="0"/>
          </a:p>
          <a:p>
            <a:pPr marL="0" indent="0">
              <a:buNone/>
            </a:pPr>
            <a:r>
              <a:rPr lang="en-US" sz="2000" i="1" dirty="0">
                <a:solidFill>
                  <a:srgbClr val="FF0000"/>
                </a:solidFill>
              </a:rPr>
              <a:t>  </a:t>
            </a:r>
          </a:p>
          <a:p>
            <a:pPr marL="457200" indent="-457200">
              <a:buFont typeface="+mj-lt"/>
              <a:buAutoNum type="arabicPeriod"/>
            </a:pPr>
            <a:endParaRPr lang="en-US" dirty="0"/>
          </a:p>
          <a:p>
            <a:pPr marL="457200" indent="-457200">
              <a:buFont typeface="+mj-lt"/>
              <a:buAutoNum type="arabicPeriod"/>
            </a:pPr>
            <a:endParaRPr lang="en-US" dirty="0"/>
          </a:p>
          <a:p>
            <a:pPr marL="457200" indent="-457200">
              <a:buFont typeface="+mj-lt"/>
              <a:buAutoNum type="arabicPeriod"/>
            </a:pPr>
            <a:endParaRPr lang="en-US" dirty="0"/>
          </a:p>
        </p:txBody>
      </p:sp>
    </p:spTree>
    <p:extLst>
      <p:ext uri="{BB962C8B-B14F-4D97-AF65-F5344CB8AC3E}">
        <p14:creationId xmlns:p14="http://schemas.microsoft.com/office/powerpoint/2010/main" val="42922954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Effect transition="in" filter="fade">
                                      <p:cBhvr>
                                        <p:cTn id="1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t>Customer Service</a:t>
            </a:r>
          </a:p>
        </p:txBody>
      </p:sp>
      <p:sp>
        <p:nvSpPr>
          <p:cNvPr id="3" name="Content Placeholder 2"/>
          <p:cNvSpPr>
            <a:spLocks noGrp="1"/>
          </p:cNvSpPr>
          <p:nvPr>
            <p:ph idx="1"/>
          </p:nvPr>
        </p:nvSpPr>
        <p:spPr>
          <a:xfrm>
            <a:off x="3366116" y="1641630"/>
            <a:ext cx="8229600" cy="4525963"/>
          </a:xfrm>
        </p:spPr>
        <p:txBody>
          <a:bodyPr>
            <a:normAutofit/>
          </a:bodyPr>
          <a:lstStyle/>
          <a:p>
            <a:pPr marL="0" indent="0">
              <a:buNone/>
            </a:pPr>
            <a:r>
              <a:rPr lang="en-US" sz="2400" dirty="0"/>
              <a:t>Our Purpose:</a:t>
            </a:r>
          </a:p>
          <a:p>
            <a:pPr marL="0" indent="0">
              <a:buNone/>
            </a:pPr>
            <a:endParaRPr lang="en-US" sz="2400" dirty="0"/>
          </a:p>
          <a:p>
            <a:r>
              <a:rPr lang="en-US" sz="2400" dirty="0"/>
              <a:t>To provide our members a place to receive fast, helpful and thoughtful resolutions to any issue they encounter as members of HMSA.</a:t>
            </a:r>
          </a:p>
          <a:p>
            <a:endParaRPr lang="en-US" sz="2400" dirty="0"/>
          </a:p>
          <a:p>
            <a:pPr marL="0" indent="0">
              <a:buNone/>
            </a:pPr>
            <a:endParaRPr lang="en-US" sz="2400" dirty="0"/>
          </a:p>
          <a:p>
            <a:endParaRPr lang="en-US" sz="2400" dirty="0"/>
          </a:p>
        </p:txBody>
      </p:sp>
      <p:pic>
        <p:nvPicPr>
          <p:cNvPr id="4" name="Picture 3">
            <a:extLst>
              <a:ext uri="{FF2B5EF4-FFF2-40B4-BE49-F238E27FC236}">
                <a16:creationId xmlns:a16="http://schemas.microsoft.com/office/drawing/2014/main" id="{63AA706B-69C3-4913-8CC5-B40CB49B8CB2}"/>
              </a:ext>
            </a:extLst>
          </p:cNvPr>
          <p:cNvPicPr>
            <a:picLocks/>
          </p:cNvPicPr>
          <p:nvPr/>
        </p:nvPicPr>
        <p:blipFill>
          <a:blip r:embed="rId3" cstate="email">
            <a:extLst>
              <a:ext uri="{28A0092B-C50C-407E-A947-70E740481C1C}">
                <a14:useLocalDpi xmlns:a14="http://schemas.microsoft.com/office/drawing/2010/main"/>
              </a:ext>
            </a:extLst>
          </a:blip>
          <a:stretch>
            <a:fillRect/>
          </a:stretch>
        </p:blipFill>
        <p:spPr>
          <a:xfrm>
            <a:off x="11130355" y="5824693"/>
            <a:ext cx="685800" cy="685800"/>
          </a:xfrm>
          <a:prstGeom prst="rect">
            <a:avLst/>
          </a:prstGeom>
        </p:spPr>
      </p:pic>
    </p:spTree>
    <p:extLst>
      <p:ext uri="{BB962C8B-B14F-4D97-AF65-F5344CB8AC3E}">
        <p14:creationId xmlns:p14="http://schemas.microsoft.com/office/powerpoint/2010/main" val="1458793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t>Customer Service</a:t>
            </a:r>
          </a:p>
        </p:txBody>
      </p:sp>
      <p:sp>
        <p:nvSpPr>
          <p:cNvPr id="3" name="Content Placeholder 2"/>
          <p:cNvSpPr>
            <a:spLocks noGrp="1"/>
          </p:cNvSpPr>
          <p:nvPr>
            <p:ph idx="1"/>
          </p:nvPr>
        </p:nvSpPr>
        <p:spPr>
          <a:xfrm>
            <a:off x="3330606" y="1632753"/>
            <a:ext cx="8229600" cy="4525963"/>
          </a:xfrm>
        </p:spPr>
        <p:txBody>
          <a:bodyPr>
            <a:normAutofit/>
          </a:bodyPr>
          <a:lstStyle/>
          <a:p>
            <a:pPr marL="0" indent="0">
              <a:buNone/>
            </a:pPr>
            <a:r>
              <a:rPr lang="en-US" sz="2400" dirty="0"/>
              <a:t>Our Goal:</a:t>
            </a:r>
          </a:p>
          <a:p>
            <a:endParaRPr lang="en-US" sz="2400" dirty="0"/>
          </a:p>
          <a:p>
            <a:r>
              <a:rPr lang="en-US" sz="2400" dirty="0"/>
              <a:t>To provide one-call resolution to issues, whenever possible, and to leave all members with the knowledge that all possible avenues were pursued to resolve their issue.</a:t>
            </a:r>
            <a:endParaRPr lang="en-US" sz="2000" dirty="0"/>
          </a:p>
        </p:txBody>
      </p:sp>
      <p:pic>
        <p:nvPicPr>
          <p:cNvPr id="4" name="Picture 3">
            <a:extLst>
              <a:ext uri="{FF2B5EF4-FFF2-40B4-BE49-F238E27FC236}">
                <a16:creationId xmlns:a16="http://schemas.microsoft.com/office/drawing/2014/main" id="{1A0C7891-6859-4E5C-AAE1-838F85157022}"/>
              </a:ext>
            </a:extLst>
          </p:cNvPr>
          <p:cNvPicPr>
            <a:picLocks/>
          </p:cNvPicPr>
          <p:nvPr/>
        </p:nvPicPr>
        <p:blipFill>
          <a:blip r:embed="rId3" cstate="email">
            <a:extLst>
              <a:ext uri="{28A0092B-C50C-407E-A947-70E740481C1C}">
                <a14:useLocalDpi xmlns:a14="http://schemas.microsoft.com/office/drawing/2010/main"/>
              </a:ext>
            </a:extLst>
          </a:blip>
          <a:stretch>
            <a:fillRect/>
          </a:stretch>
        </p:blipFill>
        <p:spPr>
          <a:xfrm>
            <a:off x="11130355" y="5824693"/>
            <a:ext cx="685800" cy="685800"/>
          </a:xfrm>
          <a:prstGeom prst="rect">
            <a:avLst/>
          </a:prstGeom>
        </p:spPr>
      </p:pic>
    </p:spTree>
    <p:extLst>
      <p:ext uri="{BB962C8B-B14F-4D97-AF65-F5344CB8AC3E}">
        <p14:creationId xmlns:p14="http://schemas.microsoft.com/office/powerpoint/2010/main" val="32567719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t>Customer Service</a:t>
            </a:r>
          </a:p>
        </p:txBody>
      </p:sp>
      <p:sp>
        <p:nvSpPr>
          <p:cNvPr id="3" name="Content Placeholder 2"/>
          <p:cNvSpPr>
            <a:spLocks noGrp="1"/>
          </p:cNvSpPr>
          <p:nvPr>
            <p:ph idx="1"/>
          </p:nvPr>
        </p:nvSpPr>
        <p:spPr>
          <a:xfrm>
            <a:off x="3401628" y="1650508"/>
            <a:ext cx="8229600" cy="4525963"/>
          </a:xfrm>
        </p:spPr>
        <p:txBody>
          <a:bodyPr>
            <a:normAutofit/>
          </a:bodyPr>
          <a:lstStyle/>
          <a:p>
            <a:pPr marL="0" indent="0">
              <a:buNone/>
            </a:pPr>
            <a:r>
              <a:rPr lang="en-US" sz="2400" dirty="0">
                <a:cs typeface="Arial" panose="020B0604020202020204" pitchFamily="34" charset="0"/>
              </a:rPr>
              <a:t>What We Do:</a:t>
            </a:r>
          </a:p>
          <a:p>
            <a:endParaRPr lang="en-US" sz="2400" dirty="0"/>
          </a:p>
          <a:p>
            <a:r>
              <a:rPr lang="en-US" sz="2400" dirty="0"/>
              <a:t>Act as the front line for customer inquiries</a:t>
            </a:r>
          </a:p>
          <a:p>
            <a:endParaRPr lang="en-US" sz="2400" dirty="0"/>
          </a:p>
          <a:p>
            <a:r>
              <a:rPr lang="en-US" sz="2400" dirty="0"/>
              <a:t>Resolve claim issues</a:t>
            </a:r>
          </a:p>
          <a:p>
            <a:endParaRPr lang="en-US" sz="2400" dirty="0"/>
          </a:p>
          <a:p>
            <a:r>
              <a:rPr lang="en-US" sz="2400" dirty="0"/>
              <a:t>Research claim issues</a:t>
            </a:r>
          </a:p>
          <a:p>
            <a:endParaRPr lang="en-US" sz="2400" dirty="0"/>
          </a:p>
          <a:p>
            <a:r>
              <a:rPr lang="en-US" sz="2400" dirty="0"/>
              <a:t>Ensure quality service to members</a:t>
            </a:r>
          </a:p>
          <a:p>
            <a:endParaRPr lang="en-US" sz="2400" dirty="0"/>
          </a:p>
          <a:p>
            <a:endParaRPr lang="en-US" sz="2400" dirty="0"/>
          </a:p>
        </p:txBody>
      </p:sp>
      <p:pic>
        <p:nvPicPr>
          <p:cNvPr id="4" name="Picture 3">
            <a:extLst>
              <a:ext uri="{FF2B5EF4-FFF2-40B4-BE49-F238E27FC236}">
                <a16:creationId xmlns:a16="http://schemas.microsoft.com/office/drawing/2014/main" id="{86E936BF-2DDF-4D1A-8333-1A0478B373A9}"/>
              </a:ext>
            </a:extLst>
          </p:cNvPr>
          <p:cNvPicPr>
            <a:picLocks/>
          </p:cNvPicPr>
          <p:nvPr/>
        </p:nvPicPr>
        <p:blipFill>
          <a:blip r:embed="rId3" cstate="email">
            <a:extLst>
              <a:ext uri="{28A0092B-C50C-407E-A947-70E740481C1C}">
                <a14:useLocalDpi xmlns:a14="http://schemas.microsoft.com/office/drawing/2010/main"/>
              </a:ext>
            </a:extLst>
          </a:blip>
          <a:stretch>
            <a:fillRect/>
          </a:stretch>
        </p:blipFill>
        <p:spPr>
          <a:xfrm>
            <a:off x="11130355" y="5824693"/>
            <a:ext cx="685800" cy="685800"/>
          </a:xfrm>
          <a:prstGeom prst="rect">
            <a:avLst/>
          </a:prstGeom>
        </p:spPr>
      </p:pic>
    </p:spTree>
    <p:extLst>
      <p:ext uri="{BB962C8B-B14F-4D97-AF65-F5344CB8AC3E}">
        <p14:creationId xmlns:p14="http://schemas.microsoft.com/office/powerpoint/2010/main" val="42069065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500"/>
                                        <p:tgtEl>
                                          <p:spTgt spid="3">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animEffect transition="in" filter="fade">
                                      <p:cBhvr>
                                        <p:cTn id="17" dur="500"/>
                                        <p:tgtEl>
                                          <p:spTgt spid="3">
                                            <p:txEl>
                                              <p:pRg st="6" end="6"/>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8" end="8"/>
                                            </p:txEl>
                                          </p:spTgt>
                                        </p:tgtEl>
                                        <p:attrNameLst>
                                          <p:attrName>style.visibility</p:attrName>
                                        </p:attrNameLst>
                                      </p:cBhvr>
                                      <p:to>
                                        <p:strVal val="visible"/>
                                      </p:to>
                                    </p:set>
                                    <p:animEffect transition="in" filter="fade">
                                      <p:cBhvr>
                                        <p:cTn id="22"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4" name="Rectangle 4"/>
          <p:cNvSpPr>
            <a:spLocks noGrp="1" noChangeArrowheads="1"/>
          </p:cNvSpPr>
          <p:nvPr>
            <p:ph type="title"/>
          </p:nvPr>
        </p:nvSpPr>
        <p:spPr/>
        <p:txBody>
          <a:bodyPr>
            <a:normAutofit/>
          </a:bodyPr>
          <a:lstStyle/>
          <a:p>
            <a:r>
              <a:rPr lang="en-US" sz="4400" dirty="0"/>
              <a:t>HMSA Call Centers</a:t>
            </a:r>
          </a:p>
        </p:txBody>
      </p:sp>
      <p:sp>
        <p:nvSpPr>
          <p:cNvPr id="3" name="TextBox 2"/>
          <p:cNvSpPr txBox="1"/>
          <p:nvPr/>
        </p:nvSpPr>
        <p:spPr>
          <a:xfrm>
            <a:off x="3216596" y="3644782"/>
            <a:ext cx="2188184" cy="646331"/>
          </a:xfrm>
          <a:prstGeom prst="rect">
            <a:avLst/>
          </a:prstGeom>
          <a:noFill/>
        </p:spPr>
        <p:txBody>
          <a:bodyPr wrap="square" rtlCol="0">
            <a:spAutoFit/>
          </a:bodyPr>
          <a:lstStyle/>
          <a:p>
            <a:pPr algn="ctr"/>
            <a:r>
              <a:rPr lang="en-US" sz="2400" dirty="0">
                <a:solidFill>
                  <a:srgbClr val="000000"/>
                </a:solidFill>
                <a:latin typeface="Univers Light" panose="020B0403020202020204" pitchFamily="34" charset="0"/>
              </a:rPr>
              <a:t>Membership</a:t>
            </a:r>
            <a:r>
              <a:rPr lang="en-US" dirty="0">
                <a:solidFill>
                  <a:srgbClr val="000000"/>
                </a:solidFill>
                <a:latin typeface="Univers Light" panose="020B0403020202020204" pitchFamily="34" charset="0"/>
              </a:rPr>
              <a:t> </a:t>
            </a:r>
            <a:r>
              <a:rPr lang="en-US" sz="1200" dirty="0">
                <a:solidFill>
                  <a:srgbClr val="000000"/>
                </a:solidFill>
                <a:latin typeface="Univers Light" panose="020B0403020202020204" pitchFamily="34" charset="0"/>
              </a:rPr>
              <a:t>(Account set-up, billing)</a:t>
            </a:r>
          </a:p>
        </p:txBody>
      </p:sp>
      <p:sp>
        <p:nvSpPr>
          <p:cNvPr id="11" name="TextBox 10"/>
          <p:cNvSpPr txBox="1"/>
          <p:nvPr/>
        </p:nvSpPr>
        <p:spPr>
          <a:xfrm>
            <a:off x="8843202" y="3649038"/>
            <a:ext cx="2637598" cy="646331"/>
          </a:xfrm>
          <a:prstGeom prst="rect">
            <a:avLst/>
          </a:prstGeom>
          <a:noFill/>
        </p:spPr>
        <p:txBody>
          <a:bodyPr wrap="square" rtlCol="0">
            <a:spAutoFit/>
          </a:bodyPr>
          <a:lstStyle/>
          <a:p>
            <a:pPr algn="ctr"/>
            <a:r>
              <a:rPr lang="en-US" sz="2400" dirty="0">
                <a:solidFill>
                  <a:srgbClr val="000000"/>
                </a:solidFill>
                <a:latin typeface="Univers Light" panose="020B0403020202020204" pitchFamily="34" charset="0"/>
              </a:rPr>
              <a:t>Quest Integration</a:t>
            </a:r>
          </a:p>
          <a:p>
            <a:pPr algn="ctr"/>
            <a:r>
              <a:rPr lang="en-US" sz="1200" dirty="0">
                <a:solidFill>
                  <a:srgbClr val="000000"/>
                </a:solidFill>
                <a:latin typeface="Univers Light" panose="020B0403020202020204" pitchFamily="34" charset="0"/>
              </a:rPr>
              <a:t>(Medicaid Claims)</a:t>
            </a:r>
          </a:p>
        </p:txBody>
      </p:sp>
      <p:sp>
        <p:nvSpPr>
          <p:cNvPr id="12" name="TextBox 11"/>
          <p:cNvSpPr txBox="1"/>
          <p:nvPr/>
        </p:nvSpPr>
        <p:spPr>
          <a:xfrm>
            <a:off x="5404780" y="5655822"/>
            <a:ext cx="3362325" cy="646331"/>
          </a:xfrm>
          <a:prstGeom prst="rect">
            <a:avLst/>
          </a:prstGeom>
          <a:noFill/>
        </p:spPr>
        <p:txBody>
          <a:bodyPr wrap="square" rtlCol="0">
            <a:spAutoFit/>
          </a:bodyPr>
          <a:lstStyle/>
          <a:p>
            <a:pPr algn="ctr"/>
            <a:r>
              <a:rPr lang="en-US" sz="2400" dirty="0">
                <a:solidFill>
                  <a:srgbClr val="000000"/>
                </a:solidFill>
                <a:latin typeface="Univers Light" panose="020B0403020202020204" pitchFamily="34" charset="0"/>
              </a:rPr>
              <a:t>Customer Relations</a:t>
            </a:r>
          </a:p>
          <a:p>
            <a:pPr algn="ctr"/>
            <a:r>
              <a:rPr lang="en-US" sz="1200" dirty="0">
                <a:solidFill>
                  <a:srgbClr val="000000"/>
                </a:solidFill>
                <a:latin typeface="Univers Light" panose="020B0403020202020204" pitchFamily="34" charset="0"/>
              </a:rPr>
              <a:t>(Member and Provider Services)</a:t>
            </a:r>
          </a:p>
        </p:txBody>
      </p:sp>
      <p:sp>
        <p:nvSpPr>
          <p:cNvPr id="13" name="TextBox 12"/>
          <p:cNvSpPr txBox="1"/>
          <p:nvPr/>
        </p:nvSpPr>
        <p:spPr>
          <a:xfrm>
            <a:off x="5676243" y="1642254"/>
            <a:ext cx="2819400" cy="646331"/>
          </a:xfrm>
          <a:prstGeom prst="rect">
            <a:avLst/>
          </a:prstGeom>
          <a:noFill/>
          <a:ln w="38100">
            <a:solidFill>
              <a:srgbClr val="FF0000"/>
            </a:solidFill>
          </a:ln>
        </p:spPr>
        <p:txBody>
          <a:bodyPr wrap="square" rtlCol="0">
            <a:spAutoFit/>
          </a:bodyPr>
          <a:lstStyle/>
          <a:p>
            <a:pPr algn="ctr"/>
            <a:r>
              <a:rPr lang="en-US" sz="2400" dirty="0">
                <a:solidFill>
                  <a:srgbClr val="000000"/>
                </a:solidFill>
                <a:latin typeface="Univers Light" panose="020B0403020202020204" pitchFamily="34" charset="0"/>
              </a:rPr>
              <a:t>Claims Services</a:t>
            </a:r>
          </a:p>
          <a:p>
            <a:pPr algn="ctr"/>
            <a:r>
              <a:rPr lang="en-US" sz="1200" dirty="0">
                <a:solidFill>
                  <a:srgbClr val="000000"/>
                </a:solidFill>
                <a:latin typeface="Univers Light" panose="020B0403020202020204" pitchFamily="34" charset="0"/>
              </a:rPr>
              <a:t>(</a:t>
            </a:r>
            <a:r>
              <a:rPr lang="en-US" sz="1200" dirty="0" err="1">
                <a:solidFill>
                  <a:srgbClr val="000000"/>
                </a:solidFill>
                <a:latin typeface="Univers Light" panose="020B0403020202020204" pitchFamily="34" charset="0"/>
              </a:rPr>
              <a:t>BlueCard</a:t>
            </a:r>
            <a:r>
              <a:rPr lang="en-US" sz="1200" dirty="0">
                <a:solidFill>
                  <a:srgbClr val="000000"/>
                </a:solidFill>
                <a:latin typeface="Univers Light" panose="020B0403020202020204" pitchFamily="34" charset="0"/>
              </a:rPr>
              <a:t> &amp; Federal Employee Plan)</a:t>
            </a:r>
          </a:p>
        </p:txBody>
      </p:sp>
      <p:pic>
        <p:nvPicPr>
          <p:cNvPr id="2" name="Picture 1">
            <a:extLst>
              <a:ext uri="{FF2B5EF4-FFF2-40B4-BE49-F238E27FC236}">
                <a16:creationId xmlns:a16="http://schemas.microsoft.com/office/drawing/2014/main" id="{3167DE0C-08BB-401D-BEFB-73A46B548807}"/>
              </a:ext>
            </a:extLst>
          </p:cNvPr>
          <p:cNvPicPr>
            <a:picLocks/>
          </p:cNvPicPr>
          <p:nvPr/>
        </p:nvPicPr>
        <p:blipFill>
          <a:blip r:embed="rId3">
            <a:extLst>
              <a:ext uri="{28A0092B-C50C-407E-A947-70E740481C1C}">
                <a14:useLocalDpi xmlns:a14="http://schemas.microsoft.com/office/drawing/2010/main"/>
              </a:ext>
            </a:extLst>
          </a:blip>
          <a:stretch>
            <a:fillRect/>
          </a:stretch>
        </p:blipFill>
        <p:spPr>
          <a:xfrm>
            <a:off x="5544380" y="2601246"/>
            <a:ext cx="3083123" cy="3054576"/>
          </a:xfrm>
          <a:prstGeom prst="rect">
            <a:avLst/>
          </a:prstGeom>
        </p:spPr>
      </p:pic>
      <p:pic>
        <p:nvPicPr>
          <p:cNvPr id="5" name="Picture 4">
            <a:extLst>
              <a:ext uri="{FF2B5EF4-FFF2-40B4-BE49-F238E27FC236}">
                <a16:creationId xmlns:a16="http://schemas.microsoft.com/office/drawing/2014/main" id="{8DD8D59F-9EAF-4AEB-ACC3-3AC5194C18E5}"/>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715616" y="3800880"/>
            <a:ext cx="740650" cy="740650"/>
          </a:xfrm>
          <a:prstGeom prst="rect">
            <a:avLst/>
          </a:prstGeom>
        </p:spPr>
      </p:pic>
      <p:pic>
        <p:nvPicPr>
          <p:cNvPr id="9" name="Picture 8">
            <a:extLst>
              <a:ext uri="{FF2B5EF4-FFF2-40B4-BE49-F238E27FC236}">
                <a16:creationId xmlns:a16="http://schemas.microsoft.com/office/drawing/2014/main" id="{BF8A9B2F-7AB9-482E-A710-79DC0D7A93DC}"/>
              </a:ext>
            </a:extLst>
          </p:cNvPr>
          <p:cNvPicPr>
            <a:picLocks/>
          </p:cNvPicPr>
          <p:nvPr/>
        </p:nvPicPr>
        <p:blipFill>
          <a:blip r:embed="rId5" cstate="email">
            <a:extLst>
              <a:ext uri="{28A0092B-C50C-407E-A947-70E740481C1C}">
                <a14:useLocalDpi xmlns:a14="http://schemas.microsoft.com/office/drawing/2010/main"/>
              </a:ext>
            </a:extLst>
          </a:blip>
          <a:stretch>
            <a:fillRect/>
          </a:stretch>
        </p:blipFill>
        <p:spPr>
          <a:xfrm>
            <a:off x="11130355" y="5824693"/>
            <a:ext cx="685800" cy="685800"/>
          </a:xfrm>
          <a:prstGeom prst="rect">
            <a:avLst/>
          </a:prstGeom>
        </p:spPr>
      </p:pic>
    </p:spTree>
    <p:extLst>
      <p:ext uri="{BB962C8B-B14F-4D97-AF65-F5344CB8AC3E}">
        <p14:creationId xmlns:p14="http://schemas.microsoft.com/office/powerpoint/2010/main" val="28774972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1" grpId="0"/>
      <p:bldP spid="12" grpId="0"/>
      <p:bldP spid="13"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4" name="Rectangle 4"/>
          <p:cNvSpPr>
            <a:spLocks noGrp="1" noChangeArrowheads="1"/>
          </p:cNvSpPr>
          <p:nvPr>
            <p:ph type="title"/>
          </p:nvPr>
        </p:nvSpPr>
        <p:spPr/>
        <p:txBody>
          <a:bodyPr>
            <a:normAutofit/>
          </a:bodyPr>
          <a:lstStyle/>
          <a:p>
            <a:r>
              <a:rPr lang="en-US" sz="4400" dirty="0">
                <a:latin typeface="+mj-lt"/>
              </a:rPr>
              <a:t>Our Roles</a:t>
            </a:r>
          </a:p>
        </p:txBody>
      </p:sp>
      <p:sp>
        <p:nvSpPr>
          <p:cNvPr id="35845" name="Rectangle 5"/>
          <p:cNvSpPr>
            <a:spLocks noGrp="1" noChangeArrowheads="1"/>
          </p:cNvSpPr>
          <p:nvPr>
            <p:ph type="body" idx="1"/>
          </p:nvPr>
        </p:nvSpPr>
        <p:spPr/>
        <p:txBody>
          <a:bodyPr>
            <a:normAutofit/>
          </a:bodyPr>
          <a:lstStyle/>
          <a:p>
            <a:pPr marL="0" indent="0">
              <a:buNone/>
            </a:pPr>
            <a:endParaRPr lang="en-US" sz="2400" dirty="0"/>
          </a:p>
          <a:p>
            <a:pPr marL="0" indent="0">
              <a:buNone/>
            </a:pPr>
            <a:r>
              <a:rPr lang="en-US" sz="2400" dirty="0"/>
              <a:t>Customer Service Representative </a:t>
            </a:r>
          </a:p>
          <a:p>
            <a:endParaRPr lang="en-US" sz="2400" dirty="0"/>
          </a:p>
          <a:p>
            <a:pPr marL="0" indent="0">
              <a:buNone/>
            </a:pPr>
            <a:r>
              <a:rPr lang="en-US" sz="2400" dirty="0"/>
              <a:t>Customer Advocates </a:t>
            </a:r>
          </a:p>
          <a:p>
            <a:endParaRPr lang="en-US" sz="2400" dirty="0"/>
          </a:p>
          <a:p>
            <a:pPr marL="0" indent="0">
              <a:buNone/>
            </a:pPr>
            <a:r>
              <a:rPr lang="en-US" sz="2400" dirty="0"/>
              <a:t>Business Analyst</a:t>
            </a:r>
          </a:p>
          <a:p>
            <a:endParaRPr lang="en-US" sz="2400" dirty="0"/>
          </a:p>
          <a:p>
            <a:pPr marL="0" indent="0">
              <a:buNone/>
            </a:pPr>
            <a:r>
              <a:rPr lang="en-US" sz="2400" dirty="0"/>
              <a:t>Quality Assurance</a:t>
            </a:r>
          </a:p>
        </p:txBody>
      </p:sp>
      <p:pic>
        <p:nvPicPr>
          <p:cNvPr id="4" name="Picture 3">
            <a:extLst>
              <a:ext uri="{FF2B5EF4-FFF2-40B4-BE49-F238E27FC236}">
                <a16:creationId xmlns:a16="http://schemas.microsoft.com/office/drawing/2014/main" id="{701A895D-58D3-4526-8DF7-E2BC1E43DEF8}"/>
              </a:ext>
            </a:extLst>
          </p:cNvPr>
          <p:cNvPicPr>
            <a:picLocks/>
          </p:cNvPicPr>
          <p:nvPr/>
        </p:nvPicPr>
        <p:blipFill>
          <a:blip r:embed="rId3" cstate="email">
            <a:extLst>
              <a:ext uri="{28A0092B-C50C-407E-A947-70E740481C1C}">
                <a14:useLocalDpi xmlns:a14="http://schemas.microsoft.com/office/drawing/2010/main"/>
              </a:ext>
            </a:extLst>
          </a:blip>
          <a:stretch>
            <a:fillRect/>
          </a:stretch>
        </p:blipFill>
        <p:spPr>
          <a:xfrm>
            <a:off x="11130355" y="5824693"/>
            <a:ext cx="685800" cy="685800"/>
          </a:xfrm>
          <a:prstGeom prst="rect">
            <a:avLst/>
          </a:prstGeom>
        </p:spPr>
      </p:pic>
      <p:pic>
        <p:nvPicPr>
          <p:cNvPr id="6" name="Picture 5">
            <a:extLst>
              <a:ext uri="{FF2B5EF4-FFF2-40B4-BE49-F238E27FC236}">
                <a16:creationId xmlns:a16="http://schemas.microsoft.com/office/drawing/2014/main" id="{B8F266F9-32E4-4605-934B-10FF9AA57F11}"/>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038458" y="1600201"/>
            <a:ext cx="3657600" cy="3657600"/>
          </a:xfrm>
          <a:prstGeom prst="rect">
            <a:avLst/>
          </a:prstGeom>
        </p:spPr>
      </p:pic>
    </p:spTree>
    <p:extLst>
      <p:ext uri="{BB962C8B-B14F-4D97-AF65-F5344CB8AC3E}">
        <p14:creationId xmlns:p14="http://schemas.microsoft.com/office/powerpoint/2010/main" val="11308418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5845">
                                            <p:txEl>
                                              <p:pRg st="1" end="1"/>
                                            </p:txEl>
                                          </p:spTgt>
                                        </p:tgtEl>
                                        <p:attrNameLst>
                                          <p:attrName>style.visibility</p:attrName>
                                        </p:attrNameLst>
                                      </p:cBhvr>
                                      <p:to>
                                        <p:strVal val="visible"/>
                                      </p:to>
                                    </p:set>
                                    <p:animEffect transition="in" filter="fade">
                                      <p:cBhvr>
                                        <p:cTn id="7" dur="500"/>
                                        <p:tgtEl>
                                          <p:spTgt spid="3584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5845">
                                            <p:txEl>
                                              <p:pRg st="3" end="3"/>
                                            </p:txEl>
                                          </p:spTgt>
                                        </p:tgtEl>
                                        <p:attrNameLst>
                                          <p:attrName>style.visibility</p:attrName>
                                        </p:attrNameLst>
                                      </p:cBhvr>
                                      <p:to>
                                        <p:strVal val="visible"/>
                                      </p:to>
                                    </p:set>
                                    <p:animEffect transition="in" filter="fade">
                                      <p:cBhvr>
                                        <p:cTn id="12" dur="500"/>
                                        <p:tgtEl>
                                          <p:spTgt spid="35845">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5845">
                                            <p:txEl>
                                              <p:pRg st="5" end="5"/>
                                            </p:txEl>
                                          </p:spTgt>
                                        </p:tgtEl>
                                        <p:attrNameLst>
                                          <p:attrName>style.visibility</p:attrName>
                                        </p:attrNameLst>
                                      </p:cBhvr>
                                      <p:to>
                                        <p:strVal val="visible"/>
                                      </p:to>
                                    </p:set>
                                    <p:animEffect transition="in" filter="fade">
                                      <p:cBhvr>
                                        <p:cTn id="17" dur="500"/>
                                        <p:tgtEl>
                                          <p:spTgt spid="35845">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5845">
                                            <p:txEl>
                                              <p:pRg st="7" end="7"/>
                                            </p:txEl>
                                          </p:spTgt>
                                        </p:tgtEl>
                                        <p:attrNameLst>
                                          <p:attrName>style.visibility</p:attrName>
                                        </p:attrNameLst>
                                      </p:cBhvr>
                                      <p:to>
                                        <p:strVal val="visible"/>
                                      </p:to>
                                    </p:set>
                                    <p:animEffect transition="in" filter="fade">
                                      <p:cBhvr>
                                        <p:cTn id="22" dur="500"/>
                                        <p:tgtEl>
                                          <p:spTgt spid="3584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5" grpId="0" build="p"/>
    </p:bldLst>
  </p:timing>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t>Customer Service</a:t>
            </a:r>
          </a:p>
        </p:txBody>
      </p:sp>
      <p:sp>
        <p:nvSpPr>
          <p:cNvPr id="3" name="Content Placeholder 2"/>
          <p:cNvSpPr>
            <a:spLocks noGrp="1"/>
          </p:cNvSpPr>
          <p:nvPr>
            <p:ph idx="1"/>
          </p:nvPr>
        </p:nvSpPr>
        <p:spPr>
          <a:xfrm>
            <a:off x="3246233" y="2651918"/>
            <a:ext cx="8229600" cy="1554163"/>
          </a:xfrm>
        </p:spPr>
        <p:txBody>
          <a:bodyPr>
            <a:normAutofit fontScale="92500" lnSpcReduction="10000"/>
          </a:bodyPr>
          <a:lstStyle/>
          <a:p>
            <a:pPr marL="0" indent="0" algn="ctr">
              <a:buNone/>
            </a:pPr>
            <a:endParaRPr lang="en-US" sz="1600" i="1" dirty="0">
              <a:latin typeface="Comic Sans MS" panose="030F0702030302020204" pitchFamily="66" charset="0"/>
            </a:endParaRPr>
          </a:p>
          <a:p>
            <a:pPr marL="0" indent="0" algn="ctr">
              <a:buNone/>
            </a:pPr>
            <a:endParaRPr lang="en-US" sz="1600" i="1" dirty="0">
              <a:latin typeface="Comic Sans MS" panose="030F0702030302020204" pitchFamily="66" charset="0"/>
            </a:endParaRPr>
          </a:p>
          <a:p>
            <a:pPr marL="0" indent="0" algn="ctr">
              <a:buNone/>
            </a:pPr>
            <a:r>
              <a:rPr lang="en-US" sz="1600" i="1" dirty="0">
                <a:latin typeface="Comic Sans MS" panose="030F0702030302020204" pitchFamily="66" charset="0"/>
              </a:rPr>
              <a:t>“Quality in a service or product is </a:t>
            </a:r>
            <a:r>
              <a:rPr lang="en-US" sz="1600" i="1" u="sng" dirty="0">
                <a:latin typeface="Comic Sans MS" panose="030F0702030302020204" pitchFamily="66" charset="0"/>
              </a:rPr>
              <a:t>not</a:t>
            </a:r>
            <a:r>
              <a:rPr lang="en-US" sz="1600" i="1" dirty="0">
                <a:latin typeface="Comic Sans MS" panose="030F0702030302020204" pitchFamily="66" charset="0"/>
              </a:rPr>
              <a:t> what you put into it.  It is what the client or customer gets out of it.”</a:t>
            </a:r>
          </a:p>
          <a:p>
            <a:pPr marL="0" indent="0" algn="ctr">
              <a:buNone/>
            </a:pPr>
            <a:endParaRPr lang="en-US" sz="1600" i="1" dirty="0">
              <a:latin typeface="Comic Sans MS" panose="030F0702030302020204" pitchFamily="66" charset="0"/>
            </a:endParaRPr>
          </a:p>
          <a:p>
            <a:pPr marL="0" indent="0">
              <a:buNone/>
            </a:pPr>
            <a:r>
              <a:rPr lang="en-US" sz="1600" i="1" dirty="0">
                <a:latin typeface="Comic Sans MS" panose="030F0702030302020204" pitchFamily="66" charset="0"/>
              </a:rPr>
              <a:t>					- Peter Drucker</a:t>
            </a:r>
          </a:p>
        </p:txBody>
      </p:sp>
      <p:pic>
        <p:nvPicPr>
          <p:cNvPr id="4" name="Picture 3">
            <a:extLst>
              <a:ext uri="{FF2B5EF4-FFF2-40B4-BE49-F238E27FC236}">
                <a16:creationId xmlns:a16="http://schemas.microsoft.com/office/drawing/2014/main" id="{660AE6A9-2EBE-4C40-8DEC-9E770D2BCFFF}"/>
              </a:ext>
            </a:extLst>
          </p:cNvPr>
          <p:cNvPicPr>
            <a:picLocks/>
          </p:cNvPicPr>
          <p:nvPr/>
        </p:nvPicPr>
        <p:blipFill>
          <a:blip r:embed="rId3" cstate="email">
            <a:extLst>
              <a:ext uri="{28A0092B-C50C-407E-A947-70E740481C1C}">
                <a14:useLocalDpi xmlns:a14="http://schemas.microsoft.com/office/drawing/2010/main"/>
              </a:ext>
            </a:extLst>
          </a:blip>
          <a:stretch>
            <a:fillRect/>
          </a:stretch>
        </p:blipFill>
        <p:spPr>
          <a:xfrm>
            <a:off x="11130355" y="5824693"/>
            <a:ext cx="685800" cy="685800"/>
          </a:xfrm>
          <a:prstGeom prst="rect">
            <a:avLst/>
          </a:prstGeom>
        </p:spPr>
      </p:pic>
    </p:spTree>
    <p:extLst>
      <p:ext uri="{BB962C8B-B14F-4D97-AF65-F5344CB8AC3E}">
        <p14:creationId xmlns:p14="http://schemas.microsoft.com/office/powerpoint/2010/main" val="251335633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517907" y="2551837"/>
            <a:ext cx="4267200" cy="1754326"/>
          </a:xfrm>
          <a:prstGeom prst="rect">
            <a:avLst/>
          </a:prstGeom>
          <a:noFill/>
        </p:spPr>
        <p:txBody>
          <a:bodyPr wrap="square" rtlCol="0">
            <a:spAutoFit/>
          </a:bodyPr>
          <a:lstStyle/>
          <a:p>
            <a:r>
              <a:rPr lang="en-US" sz="5400" dirty="0">
                <a:latin typeface="+mj-lt"/>
              </a:rPr>
              <a:t>CLAIMS SUPPORT</a:t>
            </a:r>
          </a:p>
        </p:txBody>
      </p:sp>
      <p:pic>
        <p:nvPicPr>
          <p:cNvPr id="2" name="Picture 1">
            <a:extLst>
              <a:ext uri="{FF2B5EF4-FFF2-40B4-BE49-F238E27FC236}">
                <a16:creationId xmlns:a16="http://schemas.microsoft.com/office/drawing/2014/main" id="{ED70D214-4946-47F0-8C4C-8E83F54D03E6}"/>
              </a:ext>
            </a:extLst>
          </p:cNvPr>
          <p:cNvPicPr>
            <a:picLocks/>
          </p:cNvPicPr>
          <p:nvPr/>
        </p:nvPicPr>
        <p:blipFill>
          <a:blip r:embed="rId3">
            <a:extLst>
              <a:ext uri="{28A0092B-C50C-407E-A947-70E740481C1C}">
                <a14:useLocalDpi xmlns:a14="http://schemas.microsoft.com/office/drawing/2010/main"/>
              </a:ext>
            </a:extLst>
          </a:blip>
          <a:stretch>
            <a:fillRect/>
          </a:stretch>
        </p:blipFill>
        <p:spPr>
          <a:xfrm>
            <a:off x="3517407" y="1143000"/>
            <a:ext cx="3810000" cy="3810000"/>
          </a:xfrm>
          <a:prstGeom prst="rect">
            <a:avLst/>
          </a:prstGeom>
        </p:spPr>
      </p:pic>
    </p:spTree>
    <p:extLst>
      <p:ext uri="{BB962C8B-B14F-4D97-AF65-F5344CB8AC3E}">
        <p14:creationId xmlns:p14="http://schemas.microsoft.com/office/powerpoint/2010/main" val="73636651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t>Claims Support</a:t>
            </a:r>
          </a:p>
        </p:txBody>
      </p:sp>
      <p:sp>
        <p:nvSpPr>
          <p:cNvPr id="3" name="Content Placeholder 2"/>
          <p:cNvSpPr>
            <a:spLocks noGrp="1"/>
          </p:cNvSpPr>
          <p:nvPr>
            <p:ph idx="1"/>
          </p:nvPr>
        </p:nvSpPr>
        <p:spPr>
          <a:xfrm>
            <a:off x="3321728" y="1721530"/>
            <a:ext cx="8229600" cy="4525963"/>
          </a:xfrm>
        </p:spPr>
        <p:txBody>
          <a:bodyPr>
            <a:normAutofit/>
          </a:bodyPr>
          <a:lstStyle/>
          <a:p>
            <a:pPr marL="0" indent="0">
              <a:buNone/>
            </a:pPr>
            <a:r>
              <a:rPr lang="en-US" sz="2400" dirty="0"/>
              <a:t>Our Purpose:</a:t>
            </a:r>
          </a:p>
          <a:p>
            <a:endParaRPr lang="en-US" sz="2400" dirty="0"/>
          </a:p>
          <a:p>
            <a:r>
              <a:rPr lang="en-US" sz="2400" dirty="0"/>
              <a:t>Assist in the adjudication process in situations that require additional information, special processing or any work that cannot be completed in the normal workflow</a:t>
            </a:r>
          </a:p>
          <a:p>
            <a:pPr marL="0" indent="0">
              <a:buNone/>
            </a:pPr>
            <a:endParaRPr lang="en-US" sz="2400" dirty="0"/>
          </a:p>
          <a:p>
            <a:endParaRPr lang="en-US" sz="2400" dirty="0"/>
          </a:p>
        </p:txBody>
      </p:sp>
      <p:pic>
        <p:nvPicPr>
          <p:cNvPr id="4" name="Picture 3">
            <a:extLst>
              <a:ext uri="{FF2B5EF4-FFF2-40B4-BE49-F238E27FC236}">
                <a16:creationId xmlns:a16="http://schemas.microsoft.com/office/drawing/2014/main" id="{8DB58AF1-948E-46C7-B789-CD1797008BC8}"/>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208428" y="5865584"/>
            <a:ext cx="685800" cy="685800"/>
          </a:xfrm>
          <a:prstGeom prst="rect">
            <a:avLst/>
          </a:prstGeom>
        </p:spPr>
      </p:pic>
    </p:spTree>
    <p:extLst>
      <p:ext uri="{BB962C8B-B14F-4D97-AF65-F5344CB8AC3E}">
        <p14:creationId xmlns:p14="http://schemas.microsoft.com/office/powerpoint/2010/main" val="25993032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t>Claims Support</a:t>
            </a:r>
          </a:p>
        </p:txBody>
      </p:sp>
      <p:sp>
        <p:nvSpPr>
          <p:cNvPr id="3" name="Content Placeholder 2"/>
          <p:cNvSpPr>
            <a:spLocks noGrp="1"/>
          </p:cNvSpPr>
          <p:nvPr>
            <p:ph idx="1"/>
          </p:nvPr>
        </p:nvSpPr>
        <p:spPr>
          <a:xfrm>
            <a:off x="3330606" y="1632753"/>
            <a:ext cx="8229600" cy="4525963"/>
          </a:xfrm>
        </p:spPr>
        <p:txBody>
          <a:bodyPr>
            <a:normAutofit/>
          </a:bodyPr>
          <a:lstStyle/>
          <a:p>
            <a:pPr marL="0" indent="0">
              <a:buNone/>
            </a:pPr>
            <a:r>
              <a:rPr lang="en-US" sz="2400" dirty="0"/>
              <a:t>Our Goal:</a:t>
            </a:r>
          </a:p>
          <a:p>
            <a:endParaRPr lang="en-US" sz="2400" dirty="0"/>
          </a:p>
          <a:p>
            <a:r>
              <a:rPr lang="en-US" sz="2400" dirty="0"/>
              <a:t>To provide timely and efficient resolution to member and staff inquiries. </a:t>
            </a:r>
            <a:endParaRPr lang="en-US" sz="2000" dirty="0"/>
          </a:p>
        </p:txBody>
      </p:sp>
      <p:pic>
        <p:nvPicPr>
          <p:cNvPr id="4" name="Picture 3">
            <a:extLst>
              <a:ext uri="{FF2B5EF4-FFF2-40B4-BE49-F238E27FC236}">
                <a16:creationId xmlns:a16="http://schemas.microsoft.com/office/drawing/2014/main" id="{13D68658-84C6-4D99-8E36-7B6AA21F5C25}"/>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208428" y="5865584"/>
            <a:ext cx="685800" cy="685800"/>
          </a:xfrm>
          <a:prstGeom prst="rect">
            <a:avLst/>
          </a:prstGeom>
        </p:spPr>
      </p:pic>
    </p:spTree>
    <p:extLst>
      <p:ext uri="{BB962C8B-B14F-4D97-AF65-F5344CB8AC3E}">
        <p14:creationId xmlns:p14="http://schemas.microsoft.com/office/powerpoint/2010/main" val="35096538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96" name="Rectangle 12"/>
          <p:cNvSpPr>
            <a:spLocks noGrp="1" noChangeArrowheads="1"/>
          </p:cNvSpPr>
          <p:nvPr>
            <p:ph type="title"/>
          </p:nvPr>
        </p:nvSpPr>
        <p:spPr/>
        <p:txBody>
          <a:bodyPr>
            <a:normAutofit/>
          </a:bodyPr>
          <a:lstStyle/>
          <a:p>
            <a:r>
              <a:rPr lang="en-US" sz="4400" dirty="0"/>
              <a:t>Claims Support</a:t>
            </a:r>
          </a:p>
        </p:txBody>
      </p:sp>
      <p:sp>
        <p:nvSpPr>
          <p:cNvPr id="41997" name="Rectangle 13"/>
          <p:cNvSpPr>
            <a:spLocks noGrp="1" noChangeArrowheads="1"/>
          </p:cNvSpPr>
          <p:nvPr>
            <p:ph type="body" idx="1"/>
          </p:nvPr>
        </p:nvSpPr>
        <p:spPr>
          <a:xfrm>
            <a:off x="3374994" y="1680100"/>
            <a:ext cx="8153400" cy="4888651"/>
          </a:xfrm>
        </p:spPr>
        <p:txBody>
          <a:bodyPr>
            <a:noAutofit/>
          </a:bodyPr>
          <a:lstStyle/>
          <a:p>
            <a:pPr marL="0" indent="0">
              <a:buNone/>
            </a:pPr>
            <a:r>
              <a:rPr lang="en-US" sz="2400" dirty="0"/>
              <a:t>What we do:</a:t>
            </a:r>
          </a:p>
          <a:p>
            <a:pPr marL="0" indent="0">
              <a:buNone/>
            </a:pPr>
            <a:endParaRPr lang="en-US" sz="2400" dirty="0"/>
          </a:p>
          <a:p>
            <a:r>
              <a:rPr lang="en-US" sz="2400" dirty="0"/>
              <a:t>Assist both members and staff in completing: </a:t>
            </a:r>
          </a:p>
          <a:p>
            <a:pPr lvl="1"/>
            <a:endParaRPr lang="en-US" sz="1866" dirty="0"/>
          </a:p>
          <a:p>
            <a:pPr lvl="1"/>
            <a:r>
              <a:rPr lang="en-US" sz="1866" dirty="0"/>
              <a:t>Adjustments</a:t>
            </a:r>
          </a:p>
          <a:p>
            <a:pPr lvl="1"/>
            <a:endParaRPr lang="en-US" sz="1866" dirty="0"/>
          </a:p>
          <a:p>
            <a:pPr lvl="1"/>
            <a:r>
              <a:rPr lang="en-US" sz="1866" dirty="0"/>
              <a:t>Claims processing – both pre and post claim </a:t>
            </a:r>
          </a:p>
          <a:p>
            <a:pPr lvl="1"/>
            <a:endParaRPr lang="en-US" sz="1866" dirty="0"/>
          </a:p>
          <a:p>
            <a:pPr lvl="1"/>
            <a:r>
              <a:rPr lang="en-US" sz="1866" dirty="0"/>
              <a:t>Refunds</a:t>
            </a:r>
          </a:p>
          <a:p>
            <a:pPr lvl="1"/>
            <a:endParaRPr lang="en-US" sz="1866" dirty="0"/>
          </a:p>
          <a:p>
            <a:pPr lvl="1"/>
            <a:r>
              <a:rPr lang="en-US" sz="1866" dirty="0"/>
              <a:t>Receipt processing</a:t>
            </a:r>
          </a:p>
          <a:p>
            <a:pPr lvl="1"/>
            <a:endParaRPr lang="en-US" sz="1866" dirty="0"/>
          </a:p>
          <a:p>
            <a:pPr lvl="1"/>
            <a:r>
              <a:rPr lang="en-US" sz="1866" dirty="0"/>
              <a:t>Coordination of Benefits</a:t>
            </a:r>
          </a:p>
          <a:p>
            <a:pPr marL="0" indent="0">
              <a:buNone/>
            </a:pPr>
            <a:endParaRPr lang="en-US" sz="2400" dirty="0"/>
          </a:p>
          <a:p>
            <a:pPr marL="0" indent="0">
              <a:buNone/>
            </a:pPr>
            <a:endParaRPr lang="en-US" sz="2400" dirty="0"/>
          </a:p>
          <a:p>
            <a:pPr marL="0" indent="0">
              <a:buNone/>
            </a:pPr>
            <a:endParaRPr lang="en-US" dirty="0"/>
          </a:p>
          <a:p>
            <a:pPr lvl="1"/>
            <a:endParaRPr lang="en-US" dirty="0"/>
          </a:p>
        </p:txBody>
      </p:sp>
      <p:pic>
        <p:nvPicPr>
          <p:cNvPr id="4" name="Picture 3">
            <a:extLst>
              <a:ext uri="{FF2B5EF4-FFF2-40B4-BE49-F238E27FC236}">
                <a16:creationId xmlns:a16="http://schemas.microsoft.com/office/drawing/2014/main" id="{79DD0488-FA59-4A84-ACE2-7654138E5329}"/>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208428" y="5865584"/>
            <a:ext cx="685800" cy="685800"/>
          </a:xfrm>
          <a:prstGeom prst="rect">
            <a:avLst/>
          </a:prstGeom>
        </p:spPr>
      </p:pic>
    </p:spTree>
    <p:extLst>
      <p:ext uri="{BB962C8B-B14F-4D97-AF65-F5344CB8AC3E}">
        <p14:creationId xmlns:p14="http://schemas.microsoft.com/office/powerpoint/2010/main" val="22671676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1997">
                                            <p:txEl>
                                              <p:pRg st="2" end="2"/>
                                            </p:txEl>
                                          </p:spTgt>
                                        </p:tgtEl>
                                        <p:attrNameLst>
                                          <p:attrName>style.visibility</p:attrName>
                                        </p:attrNameLst>
                                      </p:cBhvr>
                                      <p:to>
                                        <p:strVal val="visible"/>
                                      </p:to>
                                    </p:set>
                                    <p:animEffect transition="in" filter="fade">
                                      <p:cBhvr>
                                        <p:cTn id="7" dur="500"/>
                                        <p:tgtEl>
                                          <p:spTgt spid="41997">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1997">
                                            <p:txEl>
                                              <p:pRg st="4" end="4"/>
                                            </p:txEl>
                                          </p:spTgt>
                                        </p:tgtEl>
                                        <p:attrNameLst>
                                          <p:attrName>style.visibility</p:attrName>
                                        </p:attrNameLst>
                                      </p:cBhvr>
                                      <p:to>
                                        <p:strVal val="visible"/>
                                      </p:to>
                                    </p:set>
                                    <p:animEffect transition="in" filter="fade">
                                      <p:cBhvr>
                                        <p:cTn id="12" dur="500"/>
                                        <p:tgtEl>
                                          <p:spTgt spid="41997">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1997">
                                            <p:txEl>
                                              <p:pRg st="6" end="6"/>
                                            </p:txEl>
                                          </p:spTgt>
                                        </p:tgtEl>
                                        <p:attrNameLst>
                                          <p:attrName>style.visibility</p:attrName>
                                        </p:attrNameLst>
                                      </p:cBhvr>
                                      <p:to>
                                        <p:strVal val="visible"/>
                                      </p:to>
                                    </p:set>
                                    <p:animEffect transition="in" filter="fade">
                                      <p:cBhvr>
                                        <p:cTn id="17" dur="500"/>
                                        <p:tgtEl>
                                          <p:spTgt spid="41997">
                                            <p:txEl>
                                              <p:pRg st="6" end="6"/>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1997">
                                            <p:txEl>
                                              <p:pRg st="8" end="8"/>
                                            </p:txEl>
                                          </p:spTgt>
                                        </p:tgtEl>
                                        <p:attrNameLst>
                                          <p:attrName>style.visibility</p:attrName>
                                        </p:attrNameLst>
                                      </p:cBhvr>
                                      <p:to>
                                        <p:strVal val="visible"/>
                                      </p:to>
                                    </p:set>
                                    <p:animEffect transition="in" filter="fade">
                                      <p:cBhvr>
                                        <p:cTn id="22" dur="500"/>
                                        <p:tgtEl>
                                          <p:spTgt spid="41997">
                                            <p:txEl>
                                              <p:pRg st="8" end="8"/>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1997">
                                            <p:txEl>
                                              <p:pRg st="10" end="10"/>
                                            </p:txEl>
                                          </p:spTgt>
                                        </p:tgtEl>
                                        <p:attrNameLst>
                                          <p:attrName>style.visibility</p:attrName>
                                        </p:attrNameLst>
                                      </p:cBhvr>
                                      <p:to>
                                        <p:strVal val="visible"/>
                                      </p:to>
                                    </p:set>
                                    <p:animEffect transition="in" filter="fade">
                                      <p:cBhvr>
                                        <p:cTn id="27" dur="500"/>
                                        <p:tgtEl>
                                          <p:spTgt spid="41997">
                                            <p:txEl>
                                              <p:pRg st="10" end="1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41997">
                                            <p:txEl>
                                              <p:pRg st="12" end="12"/>
                                            </p:txEl>
                                          </p:spTgt>
                                        </p:tgtEl>
                                        <p:attrNameLst>
                                          <p:attrName>style.visibility</p:attrName>
                                        </p:attrNameLst>
                                      </p:cBhvr>
                                      <p:to>
                                        <p:strVal val="visible"/>
                                      </p:to>
                                    </p:set>
                                    <p:animEffect transition="in" filter="fade">
                                      <p:cBhvr>
                                        <p:cTn id="32" dur="500"/>
                                        <p:tgtEl>
                                          <p:spTgt spid="41997">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latin typeface="+mj-lt"/>
              </a:rPr>
              <a:t>Myra’s Message</a:t>
            </a:r>
          </a:p>
        </p:txBody>
      </p:sp>
      <p:sp>
        <p:nvSpPr>
          <p:cNvPr id="4" name="Content Placeholder 3"/>
          <p:cNvSpPr>
            <a:spLocks noGrp="1"/>
          </p:cNvSpPr>
          <p:nvPr>
            <p:ph sz="half" idx="2"/>
          </p:nvPr>
        </p:nvSpPr>
        <p:spPr>
          <a:xfrm>
            <a:off x="6565776" y="2461951"/>
            <a:ext cx="4800600" cy="2768600"/>
          </a:xfrm>
        </p:spPr>
        <p:txBody>
          <a:bodyPr>
            <a:normAutofit lnSpcReduction="10000"/>
          </a:bodyPr>
          <a:lstStyle/>
          <a:p>
            <a:pPr marL="0" indent="0">
              <a:buNone/>
            </a:pPr>
            <a:r>
              <a:rPr lang="en-US" sz="2400" dirty="0"/>
              <a:t>“Claims is the heart and soul of HMSA. The knowledge and experience you earn here can take you a long ways in the company.  Be proud of your decision to join the Claims team.  And, thank you for choosing HMSA as your employer.” </a:t>
            </a:r>
          </a:p>
        </p:txBody>
      </p:sp>
      <p:pic>
        <p:nvPicPr>
          <p:cNvPr id="3" name="Picture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517776" y="1865051"/>
            <a:ext cx="2286000" cy="4218038"/>
          </a:xfrm>
          <a:prstGeom prst="rect">
            <a:avLst/>
          </a:prstGeom>
        </p:spPr>
      </p:pic>
    </p:spTree>
    <p:extLst>
      <p:ext uri="{BB962C8B-B14F-4D97-AF65-F5344CB8AC3E}">
        <p14:creationId xmlns:p14="http://schemas.microsoft.com/office/powerpoint/2010/main" val="6540745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4" name="Rectangle 4"/>
          <p:cNvSpPr>
            <a:spLocks noGrp="1" noChangeArrowheads="1"/>
          </p:cNvSpPr>
          <p:nvPr>
            <p:ph type="title"/>
          </p:nvPr>
        </p:nvSpPr>
        <p:spPr/>
        <p:txBody>
          <a:bodyPr>
            <a:normAutofit/>
          </a:bodyPr>
          <a:lstStyle/>
          <a:p>
            <a:r>
              <a:rPr lang="en-US" sz="4400" dirty="0"/>
              <a:t>Our Roles</a:t>
            </a:r>
          </a:p>
        </p:txBody>
      </p:sp>
      <p:sp>
        <p:nvSpPr>
          <p:cNvPr id="2" name="TextBox 1">
            <a:extLst>
              <a:ext uri="{FF2B5EF4-FFF2-40B4-BE49-F238E27FC236}">
                <a16:creationId xmlns:a16="http://schemas.microsoft.com/office/drawing/2014/main" id="{618720DE-452B-460E-9336-5495B787B66C}"/>
              </a:ext>
            </a:extLst>
          </p:cNvPr>
          <p:cNvSpPr txBox="1"/>
          <p:nvPr/>
        </p:nvSpPr>
        <p:spPr>
          <a:xfrm>
            <a:off x="3362960" y="1635760"/>
            <a:ext cx="8178800" cy="3046988"/>
          </a:xfrm>
          <a:prstGeom prst="rect">
            <a:avLst/>
          </a:prstGeom>
          <a:noFill/>
        </p:spPr>
        <p:txBody>
          <a:bodyPr wrap="square" rtlCol="0">
            <a:spAutoFit/>
          </a:bodyPr>
          <a:lstStyle/>
          <a:p>
            <a:endParaRPr lang="en-US" sz="2400" dirty="0">
              <a:latin typeface="Univers Light" panose="020B0403020202020204" pitchFamily="34" charset="0"/>
            </a:endParaRPr>
          </a:p>
          <a:p>
            <a:r>
              <a:rPr lang="en-US" sz="2400" dirty="0">
                <a:latin typeface="Univers Light" panose="020B0403020202020204" pitchFamily="34" charset="0"/>
              </a:rPr>
              <a:t>Refund and Recovery Specialist</a:t>
            </a:r>
          </a:p>
          <a:p>
            <a:endParaRPr lang="en-US" sz="2400" dirty="0">
              <a:latin typeface="Univers Light" panose="020B0403020202020204" pitchFamily="34" charset="0"/>
            </a:endParaRPr>
          </a:p>
          <a:p>
            <a:r>
              <a:rPr lang="en-US" sz="2400" dirty="0">
                <a:latin typeface="Univers Light" panose="020B0403020202020204" pitchFamily="34" charset="0"/>
              </a:rPr>
              <a:t>Adjustment/OPL Examiner</a:t>
            </a:r>
          </a:p>
          <a:p>
            <a:endParaRPr lang="en-US" sz="2400" dirty="0">
              <a:latin typeface="Univers Light" panose="020B0403020202020204" pitchFamily="34" charset="0"/>
            </a:endParaRPr>
          </a:p>
          <a:p>
            <a:r>
              <a:rPr lang="en-US" sz="2400" dirty="0">
                <a:latin typeface="Univers Light" panose="020B0403020202020204" pitchFamily="34" charset="0"/>
              </a:rPr>
              <a:t>Operations Assistant</a:t>
            </a:r>
          </a:p>
          <a:p>
            <a:endParaRPr lang="en-US" sz="2400" dirty="0">
              <a:latin typeface="Univers Light" panose="020B0403020202020204" pitchFamily="34" charset="0"/>
            </a:endParaRPr>
          </a:p>
          <a:p>
            <a:r>
              <a:rPr lang="en-US" sz="2400" dirty="0">
                <a:latin typeface="Univers Light" panose="020B0403020202020204" pitchFamily="34" charset="0"/>
              </a:rPr>
              <a:t>Quality Assurance Trainer</a:t>
            </a:r>
          </a:p>
        </p:txBody>
      </p:sp>
      <p:pic>
        <p:nvPicPr>
          <p:cNvPr id="4" name="Picture 3">
            <a:extLst>
              <a:ext uri="{FF2B5EF4-FFF2-40B4-BE49-F238E27FC236}">
                <a16:creationId xmlns:a16="http://schemas.microsoft.com/office/drawing/2014/main" id="{6F6194B9-A109-4456-987C-055B67EEA8E8}"/>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208428" y="5865584"/>
            <a:ext cx="685800" cy="685800"/>
          </a:xfrm>
          <a:prstGeom prst="rect">
            <a:avLst/>
          </a:prstGeom>
        </p:spPr>
      </p:pic>
      <p:pic>
        <p:nvPicPr>
          <p:cNvPr id="7" name="Picture 6">
            <a:extLst>
              <a:ext uri="{FF2B5EF4-FFF2-40B4-BE49-F238E27FC236}">
                <a16:creationId xmlns:a16="http://schemas.microsoft.com/office/drawing/2014/main" id="{1A8C0CF6-24C6-4E5D-A0E7-D10264AFB6EA}"/>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038458" y="1600201"/>
            <a:ext cx="3657600" cy="3657600"/>
          </a:xfrm>
          <a:prstGeom prst="rect">
            <a:avLst/>
          </a:prstGeom>
        </p:spPr>
      </p:pic>
    </p:spTree>
    <p:extLst>
      <p:ext uri="{BB962C8B-B14F-4D97-AF65-F5344CB8AC3E}">
        <p14:creationId xmlns:p14="http://schemas.microsoft.com/office/powerpoint/2010/main" val="20630459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fade">
                                      <p:cBhvr>
                                        <p:cTn id="7" dur="500"/>
                                        <p:tgtEl>
                                          <p:spTgt spid="2">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3" end="3"/>
                                            </p:txEl>
                                          </p:spTgt>
                                        </p:tgtEl>
                                        <p:attrNameLst>
                                          <p:attrName>style.visibility</p:attrName>
                                        </p:attrNameLst>
                                      </p:cBhvr>
                                      <p:to>
                                        <p:strVal val="visible"/>
                                      </p:to>
                                    </p:set>
                                    <p:animEffect transition="in" filter="fade">
                                      <p:cBhvr>
                                        <p:cTn id="12" dur="500"/>
                                        <p:tgtEl>
                                          <p:spTgt spid="2">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5" end="5"/>
                                            </p:txEl>
                                          </p:spTgt>
                                        </p:tgtEl>
                                        <p:attrNameLst>
                                          <p:attrName>style.visibility</p:attrName>
                                        </p:attrNameLst>
                                      </p:cBhvr>
                                      <p:to>
                                        <p:strVal val="visible"/>
                                      </p:to>
                                    </p:set>
                                    <p:animEffect transition="in" filter="fade">
                                      <p:cBhvr>
                                        <p:cTn id="17" dur="500"/>
                                        <p:tgtEl>
                                          <p:spTgt spid="2">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
                                            <p:txEl>
                                              <p:pRg st="7" end="7"/>
                                            </p:txEl>
                                          </p:spTgt>
                                        </p:tgtEl>
                                        <p:attrNameLst>
                                          <p:attrName>style.visibility</p:attrName>
                                        </p:attrNameLst>
                                      </p:cBhvr>
                                      <p:to>
                                        <p:strVal val="visible"/>
                                      </p:to>
                                    </p:set>
                                    <p:animEffect transition="in" filter="fade">
                                      <p:cBhvr>
                                        <p:cTn id="22"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97441" y="291202"/>
            <a:ext cx="8382000" cy="1417638"/>
          </a:xfrm>
        </p:spPr>
        <p:txBody>
          <a:bodyPr>
            <a:normAutofit/>
          </a:bodyPr>
          <a:lstStyle/>
          <a:p>
            <a:r>
              <a:rPr lang="en-US" sz="4400" dirty="0"/>
              <a:t>Our Support Teams</a:t>
            </a:r>
          </a:p>
        </p:txBody>
      </p:sp>
      <p:sp>
        <p:nvSpPr>
          <p:cNvPr id="3" name="TextBox 2">
            <a:extLst>
              <a:ext uri="{FF2B5EF4-FFF2-40B4-BE49-F238E27FC236}">
                <a16:creationId xmlns:a16="http://schemas.microsoft.com/office/drawing/2014/main" id="{4E117E4B-BA97-43AD-9FC3-17FF1DF0CD47}"/>
              </a:ext>
            </a:extLst>
          </p:cNvPr>
          <p:cNvSpPr txBox="1"/>
          <p:nvPr/>
        </p:nvSpPr>
        <p:spPr>
          <a:xfrm>
            <a:off x="3423920" y="1639680"/>
            <a:ext cx="8031480" cy="3785652"/>
          </a:xfrm>
          <a:prstGeom prst="rect">
            <a:avLst/>
          </a:prstGeom>
          <a:noFill/>
        </p:spPr>
        <p:txBody>
          <a:bodyPr wrap="square" rtlCol="0">
            <a:spAutoFit/>
          </a:bodyPr>
          <a:lstStyle/>
          <a:p>
            <a:r>
              <a:rPr lang="en-US" sz="2400" dirty="0">
                <a:latin typeface="Univers Light" panose="020B0403020202020204" pitchFamily="34" charset="0"/>
              </a:rPr>
              <a:t>There are several teams inside of Claims Support made up of the roles on the previous page:</a:t>
            </a:r>
          </a:p>
          <a:p>
            <a:r>
              <a:rPr lang="en-US" sz="2400" dirty="0">
                <a:latin typeface="Univers Light" panose="020B0403020202020204" pitchFamily="34" charset="0"/>
              </a:rPr>
              <a:t> </a:t>
            </a:r>
          </a:p>
          <a:p>
            <a:r>
              <a:rPr lang="en-US" sz="2400" dirty="0">
                <a:latin typeface="Univers Light" panose="020B0403020202020204" pitchFamily="34" charset="0"/>
              </a:rPr>
              <a:t>Adjustments</a:t>
            </a:r>
          </a:p>
          <a:p>
            <a:endParaRPr lang="en-US" sz="2400" dirty="0">
              <a:latin typeface="Univers Light" panose="020B0403020202020204" pitchFamily="34" charset="0"/>
            </a:endParaRPr>
          </a:p>
          <a:p>
            <a:r>
              <a:rPr lang="en-US" sz="2400" dirty="0">
                <a:latin typeface="Univers Light" panose="020B0403020202020204" pitchFamily="34" charset="0"/>
              </a:rPr>
              <a:t>Control</a:t>
            </a:r>
          </a:p>
          <a:p>
            <a:endParaRPr lang="en-US" sz="2400" dirty="0">
              <a:latin typeface="Univers Light" panose="020B0403020202020204" pitchFamily="34" charset="0"/>
            </a:endParaRPr>
          </a:p>
          <a:p>
            <a:r>
              <a:rPr lang="en-US" sz="2400" dirty="0">
                <a:latin typeface="Univers Light" panose="020B0403020202020204" pitchFamily="34" charset="0"/>
              </a:rPr>
              <a:t>Refunds</a:t>
            </a:r>
          </a:p>
          <a:p>
            <a:endParaRPr lang="en-US" sz="2400" dirty="0">
              <a:latin typeface="Univers Light" panose="020B0403020202020204" pitchFamily="34" charset="0"/>
            </a:endParaRPr>
          </a:p>
          <a:p>
            <a:r>
              <a:rPr lang="en-US" sz="2400" dirty="0">
                <a:latin typeface="Univers Light" panose="020B0403020202020204" pitchFamily="34" charset="0"/>
              </a:rPr>
              <a:t>Coordination of Benefits (COB)</a:t>
            </a:r>
          </a:p>
        </p:txBody>
      </p:sp>
      <p:pic>
        <p:nvPicPr>
          <p:cNvPr id="4" name="Picture 3">
            <a:extLst>
              <a:ext uri="{FF2B5EF4-FFF2-40B4-BE49-F238E27FC236}">
                <a16:creationId xmlns:a16="http://schemas.microsoft.com/office/drawing/2014/main" id="{8EE47D3D-D294-483E-B193-3B1619C28FE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208428" y="5865584"/>
            <a:ext cx="685800" cy="685800"/>
          </a:xfrm>
          <a:prstGeom prst="rect">
            <a:avLst/>
          </a:prstGeom>
        </p:spPr>
      </p:pic>
      <p:pic>
        <p:nvPicPr>
          <p:cNvPr id="6" name="Picture 5">
            <a:extLst>
              <a:ext uri="{FF2B5EF4-FFF2-40B4-BE49-F238E27FC236}">
                <a16:creationId xmlns:a16="http://schemas.microsoft.com/office/drawing/2014/main" id="{2863306C-F688-41EC-BED8-0EA7FECF6101}"/>
              </a:ext>
            </a:extLst>
          </p:cNvPr>
          <p:cNvPicPr>
            <a:picLocks/>
          </p:cNvPicPr>
          <p:nvPr/>
        </p:nvPicPr>
        <p:blipFill>
          <a:blip r:embed="rId4" cstate="email">
            <a:extLst>
              <a:ext uri="{28A0092B-C50C-407E-A947-70E740481C1C}">
                <a14:useLocalDpi xmlns:a14="http://schemas.microsoft.com/office/drawing/2010/main"/>
              </a:ext>
            </a:extLst>
          </a:blip>
          <a:stretch>
            <a:fillRect/>
          </a:stretch>
        </p:blipFill>
        <p:spPr>
          <a:xfrm>
            <a:off x="8236628" y="1958412"/>
            <a:ext cx="3657600" cy="3657600"/>
          </a:xfrm>
          <a:prstGeom prst="rect">
            <a:avLst/>
          </a:prstGeom>
        </p:spPr>
      </p:pic>
    </p:spTree>
    <p:extLst>
      <p:ext uri="{BB962C8B-B14F-4D97-AF65-F5344CB8AC3E}">
        <p14:creationId xmlns:p14="http://schemas.microsoft.com/office/powerpoint/2010/main" val="2376592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500"/>
                                        <p:tgtEl>
                                          <p:spTgt spid="3">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animEffect transition="in" filter="fade">
                                      <p:cBhvr>
                                        <p:cTn id="17" dur="500"/>
                                        <p:tgtEl>
                                          <p:spTgt spid="3">
                                            <p:txEl>
                                              <p:pRg st="6" end="6"/>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8" end="8"/>
                                            </p:txEl>
                                          </p:spTgt>
                                        </p:tgtEl>
                                        <p:attrNameLst>
                                          <p:attrName>style.visibility</p:attrName>
                                        </p:attrNameLst>
                                      </p:cBhvr>
                                      <p:to>
                                        <p:strVal val="visible"/>
                                      </p:to>
                                    </p:set>
                                    <p:animEffect transition="in" filter="fade">
                                      <p:cBhvr>
                                        <p:cTn id="22"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4" name="Rectangle 4"/>
          <p:cNvSpPr>
            <a:spLocks noGrp="1" noChangeArrowheads="1"/>
          </p:cNvSpPr>
          <p:nvPr>
            <p:ph type="title"/>
          </p:nvPr>
        </p:nvSpPr>
        <p:spPr/>
        <p:txBody>
          <a:bodyPr>
            <a:normAutofit/>
          </a:bodyPr>
          <a:lstStyle/>
          <a:p>
            <a:r>
              <a:rPr lang="en-US" sz="4400" dirty="0"/>
              <a:t>Refunds Team</a:t>
            </a:r>
          </a:p>
        </p:txBody>
      </p:sp>
      <p:sp>
        <p:nvSpPr>
          <p:cNvPr id="35845" name="Rectangle 5"/>
          <p:cNvSpPr>
            <a:spLocks noGrp="1" noChangeArrowheads="1"/>
          </p:cNvSpPr>
          <p:nvPr>
            <p:ph type="body" idx="1"/>
          </p:nvPr>
        </p:nvSpPr>
        <p:spPr/>
        <p:txBody>
          <a:bodyPr>
            <a:noAutofit/>
          </a:bodyPr>
          <a:lstStyle/>
          <a:p>
            <a:r>
              <a:rPr lang="en-US" sz="2400" dirty="0"/>
              <a:t>Request and take receipt of refunds of overpaid funds paid to members or providers</a:t>
            </a:r>
          </a:p>
          <a:p>
            <a:endParaRPr lang="en-US" sz="2400" dirty="0"/>
          </a:p>
          <a:p>
            <a:r>
              <a:rPr lang="en-US" sz="2400" dirty="0"/>
              <a:t>Various reasons for refunds:</a:t>
            </a:r>
          </a:p>
          <a:p>
            <a:pPr lvl="1"/>
            <a:r>
              <a:rPr lang="en-US" sz="2400" dirty="0"/>
              <a:t>Medical necessity review</a:t>
            </a:r>
          </a:p>
          <a:p>
            <a:pPr lvl="1"/>
            <a:r>
              <a:rPr lang="en-US" sz="2400" dirty="0"/>
              <a:t>Incorrect benefits loaded </a:t>
            </a:r>
          </a:p>
          <a:p>
            <a:pPr lvl="1"/>
            <a:r>
              <a:rPr lang="en-US" sz="2400" dirty="0"/>
              <a:t>Primacy change</a:t>
            </a:r>
          </a:p>
          <a:p>
            <a:pPr lvl="1"/>
            <a:r>
              <a:rPr lang="en-US" sz="2400" dirty="0"/>
              <a:t>Retroactive Eligibility </a:t>
            </a:r>
          </a:p>
          <a:p>
            <a:pPr lvl="1"/>
            <a:r>
              <a:rPr lang="en-US" sz="2400" dirty="0"/>
              <a:t>Author letters,  monitor, track and execute refund </a:t>
            </a:r>
            <a:br>
              <a:rPr lang="en-US" sz="2400" dirty="0"/>
            </a:br>
            <a:r>
              <a:rPr lang="en-US" sz="2400" dirty="0"/>
              <a:t>deposits/posting (BlueCard and FEP only)</a:t>
            </a:r>
          </a:p>
          <a:p>
            <a:endParaRPr lang="en-US" sz="2400" dirty="0"/>
          </a:p>
        </p:txBody>
      </p:sp>
      <p:pic>
        <p:nvPicPr>
          <p:cNvPr id="4" name="Picture 3">
            <a:extLst>
              <a:ext uri="{FF2B5EF4-FFF2-40B4-BE49-F238E27FC236}">
                <a16:creationId xmlns:a16="http://schemas.microsoft.com/office/drawing/2014/main" id="{D2032244-B3E1-4762-B651-D8F08E5AB40E}"/>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208428" y="5865584"/>
            <a:ext cx="685800" cy="685800"/>
          </a:xfrm>
          <a:prstGeom prst="rect">
            <a:avLst/>
          </a:prstGeom>
        </p:spPr>
      </p:pic>
    </p:spTree>
    <p:extLst>
      <p:ext uri="{BB962C8B-B14F-4D97-AF65-F5344CB8AC3E}">
        <p14:creationId xmlns:p14="http://schemas.microsoft.com/office/powerpoint/2010/main" val="4765900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5845">
                                            <p:txEl>
                                              <p:pRg st="0" end="0"/>
                                            </p:txEl>
                                          </p:spTgt>
                                        </p:tgtEl>
                                        <p:attrNameLst>
                                          <p:attrName>style.visibility</p:attrName>
                                        </p:attrNameLst>
                                      </p:cBhvr>
                                      <p:to>
                                        <p:strVal val="visible"/>
                                      </p:to>
                                    </p:set>
                                    <p:animEffect transition="in" filter="fade">
                                      <p:cBhvr>
                                        <p:cTn id="7" dur="500"/>
                                        <p:tgtEl>
                                          <p:spTgt spid="3584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5845">
                                            <p:txEl>
                                              <p:pRg st="2" end="2"/>
                                            </p:txEl>
                                          </p:spTgt>
                                        </p:tgtEl>
                                        <p:attrNameLst>
                                          <p:attrName>style.visibility</p:attrName>
                                        </p:attrNameLst>
                                      </p:cBhvr>
                                      <p:to>
                                        <p:strVal val="visible"/>
                                      </p:to>
                                    </p:set>
                                    <p:animEffect transition="in" filter="fade">
                                      <p:cBhvr>
                                        <p:cTn id="12" dur="500"/>
                                        <p:tgtEl>
                                          <p:spTgt spid="3584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5845">
                                            <p:txEl>
                                              <p:pRg st="3" end="3"/>
                                            </p:txEl>
                                          </p:spTgt>
                                        </p:tgtEl>
                                        <p:attrNameLst>
                                          <p:attrName>style.visibility</p:attrName>
                                        </p:attrNameLst>
                                      </p:cBhvr>
                                      <p:to>
                                        <p:strVal val="visible"/>
                                      </p:to>
                                    </p:set>
                                    <p:animEffect transition="in" filter="fade">
                                      <p:cBhvr>
                                        <p:cTn id="17" dur="500"/>
                                        <p:tgtEl>
                                          <p:spTgt spid="35845">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5845">
                                            <p:txEl>
                                              <p:pRg st="4" end="4"/>
                                            </p:txEl>
                                          </p:spTgt>
                                        </p:tgtEl>
                                        <p:attrNameLst>
                                          <p:attrName>style.visibility</p:attrName>
                                        </p:attrNameLst>
                                      </p:cBhvr>
                                      <p:to>
                                        <p:strVal val="visible"/>
                                      </p:to>
                                    </p:set>
                                    <p:animEffect transition="in" filter="fade">
                                      <p:cBhvr>
                                        <p:cTn id="22" dur="500"/>
                                        <p:tgtEl>
                                          <p:spTgt spid="35845">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5845">
                                            <p:txEl>
                                              <p:pRg st="5" end="5"/>
                                            </p:txEl>
                                          </p:spTgt>
                                        </p:tgtEl>
                                        <p:attrNameLst>
                                          <p:attrName>style.visibility</p:attrName>
                                        </p:attrNameLst>
                                      </p:cBhvr>
                                      <p:to>
                                        <p:strVal val="visible"/>
                                      </p:to>
                                    </p:set>
                                    <p:animEffect transition="in" filter="fade">
                                      <p:cBhvr>
                                        <p:cTn id="27" dur="500"/>
                                        <p:tgtEl>
                                          <p:spTgt spid="35845">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5845">
                                            <p:txEl>
                                              <p:pRg st="6" end="6"/>
                                            </p:txEl>
                                          </p:spTgt>
                                        </p:tgtEl>
                                        <p:attrNameLst>
                                          <p:attrName>style.visibility</p:attrName>
                                        </p:attrNameLst>
                                      </p:cBhvr>
                                      <p:to>
                                        <p:strVal val="visible"/>
                                      </p:to>
                                    </p:set>
                                    <p:animEffect transition="in" filter="fade">
                                      <p:cBhvr>
                                        <p:cTn id="32" dur="500"/>
                                        <p:tgtEl>
                                          <p:spTgt spid="35845">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5845">
                                            <p:txEl>
                                              <p:pRg st="7" end="7"/>
                                            </p:txEl>
                                          </p:spTgt>
                                        </p:tgtEl>
                                        <p:attrNameLst>
                                          <p:attrName>style.visibility</p:attrName>
                                        </p:attrNameLst>
                                      </p:cBhvr>
                                      <p:to>
                                        <p:strVal val="visible"/>
                                      </p:to>
                                    </p:set>
                                    <p:animEffect transition="in" filter="fade">
                                      <p:cBhvr>
                                        <p:cTn id="37" dur="500"/>
                                        <p:tgtEl>
                                          <p:spTgt spid="3584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96" name="Rectangle 12"/>
          <p:cNvSpPr>
            <a:spLocks noGrp="1" noChangeArrowheads="1"/>
          </p:cNvSpPr>
          <p:nvPr>
            <p:ph type="title"/>
          </p:nvPr>
        </p:nvSpPr>
        <p:spPr/>
        <p:txBody>
          <a:bodyPr>
            <a:normAutofit/>
          </a:bodyPr>
          <a:lstStyle/>
          <a:p>
            <a:r>
              <a:rPr lang="en-US" sz="4400" dirty="0"/>
              <a:t>Adjustment Team</a:t>
            </a:r>
          </a:p>
        </p:txBody>
      </p:sp>
      <p:sp>
        <p:nvSpPr>
          <p:cNvPr id="41997" name="Rectangle 13"/>
          <p:cNvSpPr>
            <a:spLocks noGrp="1" noChangeArrowheads="1"/>
          </p:cNvSpPr>
          <p:nvPr>
            <p:ph type="body" idx="1"/>
          </p:nvPr>
        </p:nvSpPr>
        <p:spPr>
          <a:xfrm>
            <a:off x="3366116" y="1777755"/>
            <a:ext cx="8153400" cy="4525963"/>
          </a:xfrm>
        </p:spPr>
        <p:txBody>
          <a:bodyPr>
            <a:noAutofit/>
          </a:bodyPr>
          <a:lstStyle/>
          <a:p>
            <a:pPr marL="344487" indent="-342900"/>
            <a:r>
              <a:rPr lang="en-US" sz="2400" dirty="0">
                <a:cs typeface="Arial" panose="020B0604020202020204" pitchFamily="34" charset="0"/>
              </a:rPr>
              <a:t>Conduct research and respond to inquiries regarding prior claims outcomes</a:t>
            </a:r>
          </a:p>
          <a:p>
            <a:pPr marL="469900" lvl="1" indent="0">
              <a:buNone/>
            </a:pPr>
            <a:endParaRPr lang="en-US" sz="2400" dirty="0">
              <a:cs typeface="Arial" panose="020B0604020202020204" pitchFamily="34" charset="0"/>
            </a:endParaRPr>
          </a:p>
          <a:p>
            <a:pPr marL="344487" indent="-342900"/>
            <a:r>
              <a:rPr lang="en-US" sz="2400" dirty="0">
                <a:cs typeface="Arial" panose="020B0604020202020204" pitchFamily="34" charset="0"/>
              </a:rPr>
              <a:t>Turn member submitted receipts into claims forms for processing</a:t>
            </a:r>
          </a:p>
          <a:p>
            <a:pPr marL="1587" indent="0">
              <a:buNone/>
            </a:pPr>
            <a:endParaRPr lang="en-US" sz="2400" dirty="0">
              <a:cs typeface="Arial" panose="020B0604020202020204" pitchFamily="34" charset="0"/>
            </a:endParaRPr>
          </a:p>
          <a:p>
            <a:pPr marL="344487" indent="-342900"/>
            <a:r>
              <a:rPr lang="en-US" sz="2400" dirty="0">
                <a:cs typeface="Arial" panose="020B0604020202020204" pitchFamily="34" charset="0"/>
              </a:rPr>
              <a:t>Collaborate with other departments </a:t>
            </a:r>
            <a:br>
              <a:rPr lang="en-US" sz="2400" dirty="0">
                <a:cs typeface="Arial" panose="020B0604020202020204" pitchFamily="34" charset="0"/>
              </a:rPr>
            </a:br>
            <a:r>
              <a:rPr lang="en-US" sz="2400" dirty="0">
                <a:cs typeface="Arial" panose="020B0604020202020204" pitchFamily="34" charset="0"/>
              </a:rPr>
              <a:t>for process improvement</a:t>
            </a:r>
          </a:p>
          <a:p>
            <a:pPr marL="344487" indent="-342900"/>
            <a:endParaRPr lang="en-US" sz="2400" dirty="0">
              <a:cs typeface="Arial" panose="020B0604020202020204" pitchFamily="34" charset="0"/>
            </a:endParaRPr>
          </a:p>
        </p:txBody>
      </p:sp>
      <p:pic>
        <p:nvPicPr>
          <p:cNvPr id="4" name="Picture 3">
            <a:extLst>
              <a:ext uri="{FF2B5EF4-FFF2-40B4-BE49-F238E27FC236}">
                <a16:creationId xmlns:a16="http://schemas.microsoft.com/office/drawing/2014/main" id="{2826DE16-38E5-4AAD-8167-6449C00F8F42}"/>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208428" y="5865584"/>
            <a:ext cx="685800" cy="685800"/>
          </a:xfrm>
          <a:prstGeom prst="rect">
            <a:avLst/>
          </a:prstGeom>
        </p:spPr>
      </p:pic>
    </p:spTree>
    <p:extLst>
      <p:ext uri="{BB962C8B-B14F-4D97-AF65-F5344CB8AC3E}">
        <p14:creationId xmlns:p14="http://schemas.microsoft.com/office/powerpoint/2010/main" val="23151522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1997">
                                            <p:txEl>
                                              <p:pRg st="0" end="0"/>
                                            </p:txEl>
                                          </p:spTgt>
                                        </p:tgtEl>
                                        <p:attrNameLst>
                                          <p:attrName>style.visibility</p:attrName>
                                        </p:attrNameLst>
                                      </p:cBhvr>
                                      <p:to>
                                        <p:strVal val="visible"/>
                                      </p:to>
                                    </p:set>
                                    <p:animEffect transition="in" filter="fade">
                                      <p:cBhvr>
                                        <p:cTn id="7" dur="500"/>
                                        <p:tgtEl>
                                          <p:spTgt spid="4199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1997">
                                            <p:txEl>
                                              <p:pRg st="2" end="2"/>
                                            </p:txEl>
                                          </p:spTgt>
                                        </p:tgtEl>
                                        <p:attrNameLst>
                                          <p:attrName>style.visibility</p:attrName>
                                        </p:attrNameLst>
                                      </p:cBhvr>
                                      <p:to>
                                        <p:strVal val="visible"/>
                                      </p:to>
                                    </p:set>
                                    <p:animEffect transition="in" filter="fade">
                                      <p:cBhvr>
                                        <p:cTn id="12" dur="500"/>
                                        <p:tgtEl>
                                          <p:spTgt spid="41997">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1997">
                                            <p:txEl>
                                              <p:pRg st="4" end="4"/>
                                            </p:txEl>
                                          </p:spTgt>
                                        </p:tgtEl>
                                        <p:attrNameLst>
                                          <p:attrName>style.visibility</p:attrName>
                                        </p:attrNameLst>
                                      </p:cBhvr>
                                      <p:to>
                                        <p:strVal val="visible"/>
                                      </p:to>
                                    </p:set>
                                    <p:animEffect transition="in" filter="fade">
                                      <p:cBhvr>
                                        <p:cTn id="17" dur="500"/>
                                        <p:tgtEl>
                                          <p:spTgt spid="4199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4" name="Rectangle 4"/>
          <p:cNvSpPr>
            <a:spLocks noGrp="1" noChangeArrowheads="1"/>
          </p:cNvSpPr>
          <p:nvPr>
            <p:ph type="title"/>
          </p:nvPr>
        </p:nvSpPr>
        <p:spPr/>
        <p:txBody>
          <a:bodyPr>
            <a:normAutofit/>
          </a:bodyPr>
          <a:lstStyle/>
          <a:p>
            <a:r>
              <a:rPr lang="en-US" sz="4400" dirty="0"/>
              <a:t>Control Team</a:t>
            </a:r>
          </a:p>
        </p:txBody>
      </p:sp>
      <p:sp>
        <p:nvSpPr>
          <p:cNvPr id="35845" name="Rectangle 5"/>
          <p:cNvSpPr>
            <a:spLocks noGrp="1" noChangeArrowheads="1"/>
          </p:cNvSpPr>
          <p:nvPr>
            <p:ph type="body" idx="1"/>
          </p:nvPr>
        </p:nvSpPr>
        <p:spPr/>
        <p:txBody>
          <a:bodyPr>
            <a:normAutofit/>
          </a:bodyPr>
          <a:lstStyle/>
          <a:p>
            <a:r>
              <a:rPr lang="en-US" sz="2400" dirty="0"/>
              <a:t>Facilitate inter-plan claims processing (BlueCard)</a:t>
            </a:r>
          </a:p>
          <a:p>
            <a:pPr lvl="1"/>
            <a:r>
              <a:rPr lang="en-US" sz="2400" dirty="0"/>
              <a:t>Screen claims for processing</a:t>
            </a:r>
          </a:p>
          <a:p>
            <a:pPr lvl="1"/>
            <a:r>
              <a:rPr lang="en-US" sz="2400" dirty="0"/>
              <a:t>Separate incoming claims worksheets</a:t>
            </a:r>
          </a:p>
          <a:p>
            <a:pPr lvl="1"/>
            <a:r>
              <a:rPr lang="en-US" sz="2400" dirty="0"/>
              <a:t>Distribution of work</a:t>
            </a:r>
          </a:p>
          <a:p>
            <a:pPr lvl="1"/>
            <a:r>
              <a:rPr lang="en-US" sz="2400" dirty="0"/>
              <a:t>Triage claims rejects</a:t>
            </a:r>
          </a:p>
          <a:p>
            <a:pPr lvl="1"/>
            <a:endParaRPr lang="en-US" sz="2400" dirty="0"/>
          </a:p>
          <a:p>
            <a:r>
              <a:rPr lang="en-US" sz="2400" dirty="0"/>
              <a:t>Support post-claim processing activities</a:t>
            </a:r>
          </a:p>
          <a:p>
            <a:pPr lvl="1"/>
            <a:r>
              <a:rPr lang="en-US" sz="2400" dirty="0"/>
              <a:t>Validate Reports to Members or Providers</a:t>
            </a:r>
          </a:p>
          <a:p>
            <a:pPr lvl="1"/>
            <a:r>
              <a:rPr lang="en-US" sz="2400" dirty="0"/>
              <a:t>Order and take receipt of Medical Records</a:t>
            </a:r>
          </a:p>
          <a:p>
            <a:pPr lvl="1"/>
            <a:r>
              <a:rPr lang="en-US" sz="2400" dirty="0"/>
              <a:t>Scan completed worksheets</a:t>
            </a:r>
          </a:p>
          <a:p>
            <a:pPr lvl="1"/>
            <a:endParaRPr lang="en-US" sz="2400" dirty="0"/>
          </a:p>
          <a:p>
            <a:pPr lvl="1"/>
            <a:endParaRPr lang="en-US" sz="2400" dirty="0"/>
          </a:p>
          <a:p>
            <a:endParaRPr lang="en-US" sz="2400" dirty="0"/>
          </a:p>
        </p:txBody>
      </p:sp>
      <p:pic>
        <p:nvPicPr>
          <p:cNvPr id="4" name="Picture 3">
            <a:extLst>
              <a:ext uri="{FF2B5EF4-FFF2-40B4-BE49-F238E27FC236}">
                <a16:creationId xmlns:a16="http://schemas.microsoft.com/office/drawing/2014/main" id="{09C67D3E-6FB4-4B12-BE2A-1FCCCCD5461B}"/>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208428" y="5865584"/>
            <a:ext cx="685800" cy="685800"/>
          </a:xfrm>
          <a:prstGeom prst="rect">
            <a:avLst/>
          </a:prstGeom>
        </p:spPr>
      </p:pic>
    </p:spTree>
    <p:extLst>
      <p:ext uri="{BB962C8B-B14F-4D97-AF65-F5344CB8AC3E}">
        <p14:creationId xmlns:p14="http://schemas.microsoft.com/office/powerpoint/2010/main" val="985759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5845">
                                            <p:txEl>
                                              <p:pRg st="0" end="0"/>
                                            </p:txEl>
                                          </p:spTgt>
                                        </p:tgtEl>
                                        <p:attrNameLst>
                                          <p:attrName>style.visibility</p:attrName>
                                        </p:attrNameLst>
                                      </p:cBhvr>
                                      <p:to>
                                        <p:strVal val="visible"/>
                                      </p:to>
                                    </p:set>
                                    <p:animEffect transition="in" filter="fade">
                                      <p:cBhvr>
                                        <p:cTn id="7" dur="500"/>
                                        <p:tgtEl>
                                          <p:spTgt spid="3584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5845">
                                            <p:txEl>
                                              <p:pRg st="1" end="1"/>
                                            </p:txEl>
                                          </p:spTgt>
                                        </p:tgtEl>
                                        <p:attrNameLst>
                                          <p:attrName>style.visibility</p:attrName>
                                        </p:attrNameLst>
                                      </p:cBhvr>
                                      <p:to>
                                        <p:strVal val="visible"/>
                                      </p:to>
                                    </p:set>
                                    <p:animEffect transition="in" filter="fade">
                                      <p:cBhvr>
                                        <p:cTn id="12" dur="500"/>
                                        <p:tgtEl>
                                          <p:spTgt spid="3584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5845">
                                            <p:txEl>
                                              <p:pRg st="2" end="2"/>
                                            </p:txEl>
                                          </p:spTgt>
                                        </p:tgtEl>
                                        <p:attrNameLst>
                                          <p:attrName>style.visibility</p:attrName>
                                        </p:attrNameLst>
                                      </p:cBhvr>
                                      <p:to>
                                        <p:strVal val="visible"/>
                                      </p:to>
                                    </p:set>
                                    <p:animEffect transition="in" filter="fade">
                                      <p:cBhvr>
                                        <p:cTn id="17" dur="500"/>
                                        <p:tgtEl>
                                          <p:spTgt spid="3584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5845">
                                            <p:txEl>
                                              <p:pRg st="3" end="3"/>
                                            </p:txEl>
                                          </p:spTgt>
                                        </p:tgtEl>
                                        <p:attrNameLst>
                                          <p:attrName>style.visibility</p:attrName>
                                        </p:attrNameLst>
                                      </p:cBhvr>
                                      <p:to>
                                        <p:strVal val="visible"/>
                                      </p:to>
                                    </p:set>
                                    <p:animEffect transition="in" filter="fade">
                                      <p:cBhvr>
                                        <p:cTn id="22" dur="500"/>
                                        <p:tgtEl>
                                          <p:spTgt spid="3584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5845">
                                            <p:txEl>
                                              <p:pRg st="4" end="4"/>
                                            </p:txEl>
                                          </p:spTgt>
                                        </p:tgtEl>
                                        <p:attrNameLst>
                                          <p:attrName>style.visibility</p:attrName>
                                        </p:attrNameLst>
                                      </p:cBhvr>
                                      <p:to>
                                        <p:strVal val="visible"/>
                                      </p:to>
                                    </p:set>
                                    <p:animEffect transition="in" filter="fade">
                                      <p:cBhvr>
                                        <p:cTn id="27" dur="500"/>
                                        <p:tgtEl>
                                          <p:spTgt spid="3584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5845">
                                            <p:txEl>
                                              <p:pRg st="6" end="6"/>
                                            </p:txEl>
                                          </p:spTgt>
                                        </p:tgtEl>
                                        <p:attrNameLst>
                                          <p:attrName>style.visibility</p:attrName>
                                        </p:attrNameLst>
                                      </p:cBhvr>
                                      <p:to>
                                        <p:strVal val="visible"/>
                                      </p:to>
                                    </p:set>
                                    <p:animEffect transition="in" filter="fade">
                                      <p:cBhvr>
                                        <p:cTn id="32" dur="500"/>
                                        <p:tgtEl>
                                          <p:spTgt spid="35845">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5845">
                                            <p:txEl>
                                              <p:pRg st="7" end="7"/>
                                            </p:txEl>
                                          </p:spTgt>
                                        </p:tgtEl>
                                        <p:attrNameLst>
                                          <p:attrName>style.visibility</p:attrName>
                                        </p:attrNameLst>
                                      </p:cBhvr>
                                      <p:to>
                                        <p:strVal val="visible"/>
                                      </p:to>
                                    </p:set>
                                    <p:animEffect transition="in" filter="fade">
                                      <p:cBhvr>
                                        <p:cTn id="37" dur="500"/>
                                        <p:tgtEl>
                                          <p:spTgt spid="35845">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35845">
                                            <p:txEl>
                                              <p:pRg st="8" end="8"/>
                                            </p:txEl>
                                          </p:spTgt>
                                        </p:tgtEl>
                                        <p:attrNameLst>
                                          <p:attrName>style.visibility</p:attrName>
                                        </p:attrNameLst>
                                      </p:cBhvr>
                                      <p:to>
                                        <p:strVal val="visible"/>
                                      </p:to>
                                    </p:set>
                                    <p:animEffect transition="in" filter="fade">
                                      <p:cBhvr>
                                        <p:cTn id="42" dur="500"/>
                                        <p:tgtEl>
                                          <p:spTgt spid="35845">
                                            <p:txEl>
                                              <p:pRg st="8" end="8"/>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35845">
                                            <p:txEl>
                                              <p:pRg st="9" end="9"/>
                                            </p:txEl>
                                          </p:spTgt>
                                        </p:tgtEl>
                                        <p:attrNameLst>
                                          <p:attrName>style.visibility</p:attrName>
                                        </p:attrNameLst>
                                      </p:cBhvr>
                                      <p:to>
                                        <p:strVal val="visible"/>
                                      </p:to>
                                    </p:set>
                                    <p:animEffect transition="in" filter="fade">
                                      <p:cBhvr>
                                        <p:cTn id="47" dur="500"/>
                                        <p:tgtEl>
                                          <p:spTgt spid="35845">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96" name="Rectangle 12"/>
          <p:cNvSpPr>
            <a:spLocks noGrp="1" noChangeArrowheads="1"/>
          </p:cNvSpPr>
          <p:nvPr>
            <p:ph type="title"/>
          </p:nvPr>
        </p:nvSpPr>
        <p:spPr/>
        <p:txBody>
          <a:bodyPr>
            <a:normAutofit/>
          </a:bodyPr>
          <a:lstStyle/>
          <a:p>
            <a:r>
              <a:rPr lang="en-US" sz="4400" dirty="0"/>
              <a:t>COB Team</a:t>
            </a:r>
          </a:p>
        </p:txBody>
      </p:sp>
      <p:sp>
        <p:nvSpPr>
          <p:cNvPr id="6" name="Rectangle 13"/>
          <p:cNvSpPr txBox="1">
            <a:spLocks noChangeArrowheads="1"/>
          </p:cNvSpPr>
          <p:nvPr/>
        </p:nvSpPr>
        <p:spPr bwMode="auto">
          <a:xfrm>
            <a:off x="3326907" y="1591323"/>
            <a:ext cx="832485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225425" indent="-225425" algn="l" rtl="0" eaLnBrk="1" fontAlgn="base" hangingPunct="1">
              <a:spcBef>
                <a:spcPct val="20000"/>
              </a:spcBef>
              <a:spcAft>
                <a:spcPct val="0"/>
              </a:spcAft>
              <a:buFont typeface="Wingdings" pitchFamily="2" charset="2"/>
              <a:buChar char="§"/>
              <a:defRPr sz="2400">
                <a:solidFill>
                  <a:schemeClr val="tx1"/>
                </a:solidFill>
                <a:latin typeface="Times New Roman" pitchFamily="18" charset="0"/>
                <a:ea typeface="+mn-ea"/>
                <a:cs typeface="Times New Roman" pitchFamily="18" charset="0"/>
              </a:defRPr>
            </a:lvl1pPr>
            <a:lvl2pPr marL="693738" indent="-223838" algn="l" rtl="0" eaLnBrk="1" fontAlgn="base" hangingPunct="1">
              <a:spcBef>
                <a:spcPct val="20000"/>
              </a:spcBef>
              <a:spcAft>
                <a:spcPct val="0"/>
              </a:spcAft>
              <a:buFont typeface="Wingdings" pitchFamily="2" charset="2"/>
              <a:buChar char="§"/>
              <a:defRPr sz="2000">
                <a:solidFill>
                  <a:schemeClr val="tx1"/>
                </a:solidFill>
                <a:latin typeface="Times New Roman" pitchFamily="18" charset="0"/>
                <a:cs typeface="Times New Roman" pitchFamily="18" charset="0"/>
              </a:defRPr>
            </a:lvl2pPr>
            <a:lvl3pPr marL="1139825" indent="-228600" algn="l" rtl="0" eaLnBrk="1" fontAlgn="base" hangingPunct="1">
              <a:spcBef>
                <a:spcPct val="20000"/>
              </a:spcBef>
              <a:spcAft>
                <a:spcPct val="0"/>
              </a:spcAft>
              <a:buFont typeface="Wingdings" pitchFamily="2" charset="2"/>
              <a:buChar char="§"/>
              <a:defRPr>
                <a:solidFill>
                  <a:schemeClr val="tx1"/>
                </a:solidFill>
                <a:latin typeface="Times New Roman" pitchFamily="18" charset="0"/>
                <a:cs typeface="Times New Roman" pitchFamily="18" charset="0"/>
              </a:defRPr>
            </a:lvl3pPr>
            <a:lvl4pPr marL="1608138" indent="-228600" algn="l" rtl="0" eaLnBrk="1" fontAlgn="base" hangingPunct="1">
              <a:spcBef>
                <a:spcPct val="20000"/>
              </a:spcBef>
              <a:spcAft>
                <a:spcPct val="0"/>
              </a:spcAft>
              <a:buFont typeface="Wingdings" pitchFamily="2" charset="2"/>
              <a:buChar char="§"/>
              <a:defRPr sz="1400">
                <a:solidFill>
                  <a:schemeClr val="tx1"/>
                </a:solidFill>
                <a:latin typeface="Times New Roman" pitchFamily="18" charset="0"/>
                <a:cs typeface="Times New Roman" pitchFamily="18" charset="0"/>
              </a:defRPr>
            </a:lvl4pPr>
            <a:lvl5pPr marL="1951038" indent="-228600" algn="l" rtl="0" eaLnBrk="1" fontAlgn="base" hangingPunct="1">
              <a:spcBef>
                <a:spcPct val="20000"/>
              </a:spcBef>
              <a:spcAft>
                <a:spcPct val="0"/>
              </a:spcAft>
              <a:buChar char="»"/>
              <a:defRPr sz="2000">
                <a:solidFill>
                  <a:srgbClr val="0078C1"/>
                </a:solidFill>
                <a:latin typeface="Trebuchet MS" pitchFamily="34" charset="0"/>
              </a:defRPr>
            </a:lvl5pPr>
            <a:lvl6pPr marL="2408238" indent="-228600" algn="l" rtl="0" eaLnBrk="1" fontAlgn="base" hangingPunct="1">
              <a:spcBef>
                <a:spcPct val="20000"/>
              </a:spcBef>
              <a:spcAft>
                <a:spcPct val="0"/>
              </a:spcAft>
              <a:buChar char="»"/>
              <a:defRPr sz="2000">
                <a:solidFill>
                  <a:srgbClr val="0078C1"/>
                </a:solidFill>
                <a:latin typeface="Trebuchet MS" pitchFamily="34" charset="0"/>
              </a:defRPr>
            </a:lvl6pPr>
            <a:lvl7pPr marL="2865438" indent="-228600" algn="l" rtl="0" eaLnBrk="1" fontAlgn="base" hangingPunct="1">
              <a:spcBef>
                <a:spcPct val="20000"/>
              </a:spcBef>
              <a:spcAft>
                <a:spcPct val="0"/>
              </a:spcAft>
              <a:buChar char="»"/>
              <a:defRPr sz="2000">
                <a:solidFill>
                  <a:srgbClr val="0078C1"/>
                </a:solidFill>
                <a:latin typeface="Trebuchet MS" pitchFamily="34" charset="0"/>
              </a:defRPr>
            </a:lvl7pPr>
            <a:lvl8pPr marL="3322638" indent="-228600" algn="l" rtl="0" eaLnBrk="1" fontAlgn="base" hangingPunct="1">
              <a:spcBef>
                <a:spcPct val="20000"/>
              </a:spcBef>
              <a:spcAft>
                <a:spcPct val="0"/>
              </a:spcAft>
              <a:buChar char="»"/>
              <a:defRPr sz="2000">
                <a:solidFill>
                  <a:srgbClr val="0078C1"/>
                </a:solidFill>
                <a:latin typeface="Trebuchet MS" pitchFamily="34" charset="0"/>
              </a:defRPr>
            </a:lvl8pPr>
            <a:lvl9pPr marL="3779838" indent="-228600" algn="l" rtl="0" eaLnBrk="1" fontAlgn="base" hangingPunct="1">
              <a:spcBef>
                <a:spcPct val="20000"/>
              </a:spcBef>
              <a:spcAft>
                <a:spcPct val="0"/>
              </a:spcAft>
              <a:buChar char="»"/>
              <a:defRPr sz="2000">
                <a:solidFill>
                  <a:srgbClr val="0078C1"/>
                </a:solidFill>
                <a:latin typeface="Trebuchet MS" pitchFamily="34" charset="0"/>
              </a:defRPr>
            </a:lvl9pPr>
          </a:lstStyle>
          <a:p>
            <a:pPr marL="1587" indent="0">
              <a:buNone/>
            </a:pPr>
            <a:r>
              <a:rPr lang="en-US" kern="0" dirty="0">
                <a:latin typeface="Univers Light" panose="020B0403020202020204" pitchFamily="34" charset="0"/>
                <a:cs typeface="Arial" panose="020B0604020202020204" pitchFamily="34" charset="0"/>
              </a:rPr>
              <a:t>Order of Benefit Determination (OBD) for HMSA members who have other medical, dental, drug or vision coverage. </a:t>
            </a:r>
          </a:p>
          <a:p>
            <a:pPr marL="344487" indent="-342900">
              <a:buFont typeface="Arial" panose="020B0604020202020204" pitchFamily="34" charset="0"/>
              <a:buChar char="•"/>
            </a:pPr>
            <a:endParaRPr lang="en-US" kern="0" dirty="0">
              <a:latin typeface="Arial" panose="020B0604020202020204" pitchFamily="34" charset="0"/>
              <a:cs typeface="Arial" panose="020B0604020202020204" pitchFamily="34" charset="0"/>
            </a:endParaRPr>
          </a:p>
          <a:p>
            <a:pPr>
              <a:buFont typeface="Arial" panose="020B0604020202020204" pitchFamily="34" charset="0"/>
              <a:buChar char="•"/>
            </a:pPr>
            <a:r>
              <a:rPr lang="en-US" dirty="0">
                <a:latin typeface="Univers Light" panose="020B0403020202020204" pitchFamily="34" charset="0"/>
              </a:rPr>
              <a:t>Dual Membership </a:t>
            </a:r>
          </a:p>
          <a:p>
            <a:pPr>
              <a:buFont typeface="Arial" panose="020B0604020202020204" pitchFamily="34" charset="0"/>
              <a:buChar char="•"/>
            </a:pPr>
            <a:endParaRPr lang="en-US" dirty="0">
              <a:latin typeface="Univers Light" panose="020B0403020202020204" pitchFamily="34" charset="0"/>
            </a:endParaRPr>
          </a:p>
          <a:p>
            <a:pPr>
              <a:buFont typeface="Arial" panose="020B0604020202020204" pitchFamily="34" charset="0"/>
              <a:buChar char="•"/>
            </a:pPr>
            <a:r>
              <a:rPr lang="en-US" dirty="0">
                <a:latin typeface="Univers Light" panose="020B0403020202020204" pitchFamily="34" charset="0"/>
              </a:rPr>
              <a:t>Dual Coverage</a:t>
            </a:r>
          </a:p>
          <a:p>
            <a:pPr>
              <a:buFont typeface="Arial" panose="020B0604020202020204" pitchFamily="34" charset="0"/>
              <a:buChar char="•"/>
            </a:pPr>
            <a:endParaRPr lang="en-US" dirty="0">
              <a:latin typeface="Univers Light" panose="020B0403020202020204" pitchFamily="34" charset="0"/>
            </a:endParaRPr>
          </a:p>
          <a:p>
            <a:pPr>
              <a:buFont typeface="Arial" panose="020B0604020202020204" pitchFamily="34" charset="0"/>
              <a:buChar char="•"/>
            </a:pPr>
            <a:r>
              <a:rPr lang="en-US" dirty="0">
                <a:latin typeface="Univers Light" panose="020B0403020202020204" pitchFamily="34" charset="0"/>
              </a:rPr>
              <a:t>Medicare COB</a:t>
            </a:r>
          </a:p>
          <a:p>
            <a:pPr marL="344487" indent="-342900"/>
            <a:endParaRPr lang="en-US" sz="2000" kern="0" dirty="0">
              <a:latin typeface="Arial" panose="020B0604020202020204" pitchFamily="34" charset="0"/>
              <a:cs typeface="Arial" panose="020B0604020202020204" pitchFamily="34" charset="0"/>
            </a:endParaRPr>
          </a:p>
          <a:p>
            <a:pPr lvl="1"/>
            <a:endParaRPr lang="en-US" kern="0" dirty="0"/>
          </a:p>
          <a:p>
            <a:pPr lvl="1"/>
            <a:endParaRPr lang="en-US" kern="0" dirty="0"/>
          </a:p>
          <a:p>
            <a:pPr lvl="1"/>
            <a:endParaRPr lang="en-US" kern="0" dirty="0"/>
          </a:p>
          <a:p>
            <a:pPr lvl="1"/>
            <a:endParaRPr lang="en-US" kern="0" dirty="0"/>
          </a:p>
          <a:p>
            <a:pPr lvl="1"/>
            <a:endParaRPr lang="en-US" kern="0" dirty="0"/>
          </a:p>
        </p:txBody>
      </p:sp>
      <p:pic>
        <p:nvPicPr>
          <p:cNvPr id="4" name="Picture 3">
            <a:extLst>
              <a:ext uri="{FF2B5EF4-FFF2-40B4-BE49-F238E27FC236}">
                <a16:creationId xmlns:a16="http://schemas.microsoft.com/office/drawing/2014/main" id="{E16AD9F8-D704-4948-8957-4F72046FDEA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208428" y="5865584"/>
            <a:ext cx="685800" cy="685800"/>
          </a:xfrm>
          <a:prstGeom prst="rect">
            <a:avLst/>
          </a:prstGeom>
        </p:spPr>
      </p:pic>
    </p:spTree>
    <p:extLst>
      <p:ext uri="{BB962C8B-B14F-4D97-AF65-F5344CB8AC3E}">
        <p14:creationId xmlns:p14="http://schemas.microsoft.com/office/powerpoint/2010/main" val="11558667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2" end="2"/>
                                            </p:txEl>
                                          </p:spTgt>
                                        </p:tgtEl>
                                        <p:attrNameLst>
                                          <p:attrName>style.visibility</p:attrName>
                                        </p:attrNameLst>
                                      </p:cBhvr>
                                      <p:to>
                                        <p:strVal val="visible"/>
                                      </p:to>
                                    </p:set>
                                    <p:animEffect transition="in" filter="fade">
                                      <p:cBhvr>
                                        <p:cTn id="12" dur="500"/>
                                        <p:tgtEl>
                                          <p:spTgt spid="6">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xEl>
                                              <p:pRg st="4" end="4"/>
                                            </p:txEl>
                                          </p:spTgt>
                                        </p:tgtEl>
                                        <p:attrNameLst>
                                          <p:attrName>style.visibility</p:attrName>
                                        </p:attrNameLst>
                                      </p:cBhvr>
                                      <p:to>
                                        <p:strVal val="visible"/>
                                      </p:to>
                                    </p:set>
                                    <p:animEffect transition="in" filter="fade">
                                      <p:cBhvr>
                                        <p:cTn id="17" dur="500"/>
                                        <p:tgtEl>
                                          <p:spTgt spid="6">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
                                            <p:txEl>
                                              <p:pRg st="6" end="6"/>
                                            </p:txEl>
                                          </p:spTgt>
                                        </p:tgtEl>
                                        <p:attrNameLst>
                                          <p:attrName>style.visibility</p:attrName>
                                        </p:attrNameLst>
                                      </p:cBhvr>
                                      <p:to>
                                        <p:strVal val="visible"/>
                                      </p:to>
                                    </p:set>
                                    <p:animEffect transition="in" filter="fade">
                                      <p:cBhvr>
                                        <p:cTn id="22" dur="500"/>
                                        <p:tgtEl>
                                          <p:spTgt spid="6">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473519" y="2505670"/>
            <a:ext cx="4267200" cy="923330"/>
          </a:xfrm>
          <a:prstGeom prst="rect">
            <a:avLst/>
          </a:prstGeom>
          <a:noFill/>
        </p:spPr>
        <p:txBody>
          <a:bodyPr wrap="square" rtlCol="0">
            <a:spAutoFit/>
          </a:bodyPr>
          <a:lstStyle/>
          <a:p>
            <a:r>
              <a:rPr lang="en-US" sz="5400" dirty="0">
                <a:latin typeface="+mj-lt"/>
              </a:rPr>
              <a:t>ANALYSIS</a:t>
            </a:r>
          </a:p>
        </p:txBody>
      </p:sp>
      <p:pic>
        <p:nvPicPr>
          <p:cNvPr id="4" name="Picture 3">
            <a:extLst>
              <a:ext uri="{FF2B5EF4-FFF2-40B4-BE49-F238E27FC236}">
                <a16:creationId xmlns:a16="http://schemas.microsoft.com/office/drawing/2014/main" id="{DABD3417-A60C-45FC-9FE6-B192EC27FBC9}"/>
              </a:ext>
            </a:extLst>
          </p:cNvPr>
          <p:cNvPicPr>
            <a:picLocks/>
          </p:cNvPicPr>
          <p:nvPr/>
        </p:nvPicPr>
        <p:blipFill>
          <a:blip r:embed="rId3" cstate="email">
            <a:extLst>
              <a:ext uri="{28A0092B-C50C-407E-A947-70E740481C1C}">
                <a14:useLocalDpi xmlns:a14="http://schemas.microsoft.com/office/drawing/2010/main"/>
              </a:ext>
            </a:extLst>
          </a:blip>
          <a:stretch>
            <a:fillRect/>
          </a:stretch>
        </p:blipFill>
        <p:spPr>
          <a:xfrm>
            <a:off x="3486473" y="1060811"/>
            <a:ext cx="3813048" cy="3813048"/>
          </a:xfrm>
          <a:prstGeom prst="rect">
            <a:avLst/>
          </a:prstGeom>
        </p:spPr>
      </p:pic>
    </p:spTree>
    <p:extLst>
      <p:ext uri="{BB962C8B-B14F-4D97-AF65-F5344CB8AC3E}">
        <p14:creationId xmlns:p14="http://schemas.microsoft.com/office/powerpoint/2010/main" val="304404272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t>Analysis</a:t>
            </a:r>
          </a:p>
        </p:txBody>
      </p:sp>
      <p:sp>
        <p:nvSpPr>
          <p:cNvPr id="3" name="Content Placeholder 2"/>
          <p:cNvSpPr>
            <a:spLocks noGrp="1"/>
          </p:cNvSpPr>
          <p:nvPr>
            <p:ph idx="1"/>
          </p:nvPr>
        </p:nvSpPr>
        <p:spPr>
          <a:xfrm>
            <a:off x="3330606" y="1632753"/>
            <a:ext cx="8229600" cy="4525963"/>
          </a:xfrm>
        </p:spPr>
        <p:txBody>
          <a:bodyPr>
            <a:normAutofit/>
          </a:bodyPr>
          <a:lstStyle/>
          <a:p>
            <a:pPr marL="0" indent="0">
              <a:buNone/>
            </a:pPr>
            <a:r>
              <a:rPr lang="en-US" sz="2400" dirty="0"/>
              <a:t>Our Purpose:</a:t>
            </a:r>
          </a:p>
          <a:p>
            <a:endParaRPr lang="en-US" sz="2400" dirty="0"/>
          </a:p>
          <a:p>
            <a:r>
              <a:rPr lang="en-US" sz="2400" dirty="0"/>
              <a:t>To identify opportunities for claim automation and process improvement and implement solutions that enable claims to be paid more quickly and accurately.  </a:t>
            </a:r>
            <a:endParaRPr lang="en-US" sz="2000" dirty="0"/>
          </a:p>
        </p:txBody>
      </p:sp>
      <p:pic>
        <p:nvPicPr>
          <p:cNvPr id="4" name="Picture 3">
            <a:extLst>
              <a:ext uri="{FF2B5EF4-FFF2-40B4-BE49-F238E27FC236}">
                <a16:creationId xmlns:a16="http://schemas.microsoft.com/office/drawing/2014/main" id="{42751EB9-89A0-482C-A2E6-CCB9E83C3F2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177614" y="5845772"/>
            <a:ext cx="685800" cy="685800"/>
          </a:xfrm>
          <a:prstGeom prst="rect">
            <a:avLst/>
          </a:prstGeom>
        </p:spPr>
      </p:pic>
    </p:spTree>
    <p:extLst>
      <p:ext uri="{BB962C8B-B14F-4D97-AF65-F5344CB8AC3E}">
        <p14:creationId xmlns:p14="http://schemas.microsoft.com/office/powerpoint/2010/main" val="10697407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t>Analysis</a:t>
            </a:r>
          </a:p>
        </p:txBody>
      </p:sp>
      <p:sp>
        <p:nvSpPr>
          <p:cNvPr id="3" name="Content Placeholder 2"/>
          <p:cNvSpPr>
            <a:spLocks noGrp="1"/>
          </p:cNvSpPr>
          <p:nvPr>
            <p:ph idx="1"/>
          </p:nvPr>
        </p:nvSpPr>
        <p:spPr>
          <a:xfrm>
            <a:off x="3330606" y="1632753"/>
            <a:ext cx="8229600" cy="4525963"/>
          </a:xfrm>
        </p:spPr>
        <p:txBody>
          <a:bodyPr>
            <a:normAutofit/>
          </a:bodyPr>
          <a:lstStyle/>
          <a:p>
            <a:pPr marL="0" indent="0">
              <a:buNone/>
            </a:pPr>
            <a:r>
              <a:rPr lang="en-US" sz="2400" dirty="0"/>
              <a:t>Our Goal:</a:t>
            </a:r>
          </a:p>
          <a:p>
            <a:endParaRPr lang="en-US" sz="2400" dirty="0"/>
          </a:p>
          <a:p>
            <a:r>
              <a:rPr lang="en-US" sz="2400" dirty="0"/>
              <a:t>To build trust and satisfaction with our members, providers and employer groups and makes it easier for them to do business with HMSA.</a:t>
            </a:r>
            <a:endParaRPr lang="en-US" sz="2000" dirty="0"/>
          </a:p>
        </p:txBody>
      </p:sp>
      <p:pic>
        <p:nvPicPr>
          <p:cNvPr id="4" name="Picture 3">
            <a:extLst>
              <a:ext uri="{FF2B5EF4-FFF2-40B4-BE49-F238E27FC236}">
                <a16:creationId xmlns:a16="http://schemas.microsoft.com/office/drawing/2014/main" id="{40F1BF71-B5C4-4CC2-AE7E-33117856997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177614" y="5845772"/>
            <a:ext cx="685800" cy="685800"/>
          </a:xfrm>
          <a:prstGeom prst="rect">
            <a:avLst/>
          </a:prstGeom>
        </p:spPr>
      </p:pic>
    </p:spTree>
    <p:extLst>
      <p:ext uri="{BB962C8B-B14F-4D97-AF65-F5344CB8AC3E}">
        <p14:creationId xmlns:p14="http://schemas.microsoft.com/office/powerpoint/2010/main" val="2696167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96" name="Rectangle 12"/>
          <p:cNvSpPr>
            <a:spLocks noGrp="1" noChangeArrowheads="1"/>
          </p:cNvSpPr>
          <p:nvPr>
            <p:ph type="title"/>
          </p:nvPr>
        </p:nvSpPr>
        <p:spPr/>
        <p:txBody>
          <a:bodyPr>
            <a:normAutofit/>
          </a:bodyPr>
          <a:lstStyle/>
          <a:p>
            <a:r>
              <a:rPr lang="en-US" sz="4400" dirty="0"/>
              <a:t>Analysis</a:t>
            </a:r>
          </a:p>
        </p:txBody>
      </p:sp>
      <p:sp>
        <p:nvSpPr>
          <p:cNvPr id="41997" name="Rectangle 13"/>
          <p:cNvSpPr>
            <a:spLocks noGrp="1" noChangeArrowheads="1"/>
          </p:cNvSpPr>
          <p:nvPr>
            <p:ph type="body" idx="1"/>
          </p:nvPr>
        </p:nvSpPr>
        <p:spPr>
          <a:xfrm>
            <a:off x="3374995" y="1591323"/>
            <a:ext cx="8153400" cy="4933045"/>
          </a:xfrm>
        </p:spPr>
        <p:txBody>
          <a:bodyPr>
            <a:normAutofit/>
          </a:bodyPr>
          <a:lstStyle/>
          <a:p>
            <a:pPr marL="0" indent="0">
              <a:buNone/>
            </a:pPr>
            <a:r>
              <a:rPr lang="en-US" sz="2400" dirty="0"/>
              <a:t>What we do:</a:t>
            </a:r>
          </a:p>
          <a:p>
            <a:pPr marL="0" indent="0">
              <a:buNone/>
            </a:pPr>
            <a:endParaRPr lang="en-US" sz="2400" dirty="0"/>
          </a:p>
          <a:p>
            <a:r>
              <a:rPr lang="en-US" sz="2400" dirty="0"/>
              <a:t>Provide issue resolution and support for Claims Adjudication and Customer Service areas</a:t>
            </a:r>
          </a:p>
          <a:p>
            <a:endParaRPr lang="en-US" sz="2400" dirty="0"/>
          </a:p>
          <a:p>
            <a:r>
              <a:rPr lang="en-US" sz="2400" dirty="0"/>
              <a:t>Identify inaccurate and avoidable payments which keep our health plans affordable</a:t>
            </a:r>
          </a:p>
          <a:p>
            <a:endParaRPr lang="en-US" sz="2400" dirty="0"/>
          </a:p>
          <a:p>
            <a:r>
              <a:rPr lang="en-US" sz="2400" dirty="0"/>
              <a:t>Engage in corporate projects that allow our technology to adapt to changing member and employee needs</a:t>
            </a:r>
          </a:p>
          <a:p>
            <a:pPr lvl="1"/>
            <a:endParaRPr lang="en-US" sz="2400" dirty="0"/>
          </a:p>
        </p:txBody>
      </p:sp>
      <p:pic>
        <p:nvPicPr>
          <p:cNvPr id="4" name="Picture 3">
            <a:extLst>
              <a:ext uri="{FF2B5EF4-FFF2-40B4-BE49-F238E27FC236}">
                <a16:creationId xmlns:a16="http://schemas.microsoft.com/office/drawing/2014/main" id="{203A8F0C-48A1-42DB-A0AF-45658ADFBF5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177614" y="5845772"/>
            <a:ext cx="685800" cy="685800"/>
          </a:xfrm>
          <a:prstGeom prst="rect">
            <a:avLst/>
          </a:prstGeom>
        </p:spPr>
      </p:pic>
    </p:spTree>
    <p:extLst>
      <p:ext uri="{BB962C8B-B14F-4D97-AF65-F5344CB8AC3E}">
        <p14:creationId xmlns:p14="http://schemas.microsoft.com/office/powerpoint/2010/main" val="8165032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1997">
                                            <p:txEl>
                                              <p:pRg st="2" end="2"/>
                                            </p:txEl>
                                          </p:spTgt>
                                        </p:tgtEl>
                                        <p:attrNameLst>
                                          <p:attrName>style.visibility</p:attrName>
                                        </p:attrNameLst>
                                      </p:cBhvr>
                                      <p:to>
                                        <p:strVal val="visible"/>
                                      </p:to>
                                    </p:set>
                                    <p:animEffect transition="in" filter="fade">
                                      <p:cBhvr>
                                        <p:cTn id="7" dur="500"/>
                                        <p:tgtEl>
                                          <p:spTgt spid="41997">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1997">
                                            <p:txEl>
                                              <p:pRg st="4" end="4"/>
                                            </p:txEl>
                                          </p:spTgt>
                                        </p:tgtEl>
                                        <p:attrNameLst>
                                          <p:attrName>style.visibility</p:attrName>
                                        </p:attrNameLst>
                                      </p:cBhvr>
                                      <p:to>
                                        <p:strVal val="visible"/>
                                      </p:to>
                                    </p:set>
                                    <p:animEffect transition="in" filter="fade">
                                      <p:cBhvr>
                                        <p:cTn id="12" dur="500"/>
                                        <p:tgtEl>
                                          <p:spTgt spid="41997">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1997">
                                            <p:txEl>
                                              <p:pRg st="6" end="6"/>
                                            </p:txEl>
                                          </p:spTgt>
                                        </p:tgtEl>
                                        <p:attrNameLst>
                                          <p:attrName>style.visibility</p:attrName>
                                        </p:attrNameLst>
                                      </p:cBhvr>
                                      <p:to>
                                        <p:strVal val="visible"/>
                                      </p:to>
                                    </p:set>
                                    <p:animEffect transition="in" filter="fade">
                                      <p:cBhvr>
                                        <p:cTn id="17" dur="500"/>
                                        <p:tgtEl>
                                          <p:spTgt spid="4199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t>Claims as part of HMSA</a:t>
            </a:r>
          </a:p>
        </p:txBody>
      </p:sp>
      <p:sp>
        <p:nvSpPr>
          <p:cNvPr id="3" name="Content Placeholder 2"/>
          <p:cNvSpPr>
            <a:spLocks noGrp="1"/>
          </p:cNvSpPr>
          <p:nvPr>
            <p:ph idx="1"/>
          </p:nvPr>
        </p:nvSpPr>
        <p:spPr/>
        <p:txBody>
          <a:bodyPr>
            <a:normAutofit/>
          </a:bodyPr>
          <a:lstStyle/>
          <a:p>
            <a:pPr marL="0" indent="0">
              <a:buNone/>
            </a:pPr>
            <a:r>
              <a:rPr lang="en-US" sz="2400" dirty="0"/>
              <a:t>We encourage:</a:t>
            </a:r>
          </a:p>
          <a:p>
            <a:pPr marL="0" indent="0">
              <a:buNone/>
            </a:pPr>
            <a:endParaRPr lang="en-US" sz="2400" dirty="0"/>
          </a:p>
          <a:p>
            <a:r>
              <a:rPr lang="en-US" sz="2400" dirty="0"/>
              <a:t>Staff engagement in Corporate initiatives</a:t>
            </a:r>
          </a:p>
          <a:p>
            <a:endParaRPr lang="en-US" sz="2400" dirty="0"/>
          </a:p>
          <a:p>
            <a:r>
              <a:rPr lang="en-US" sz="2400" dirty="0"/>
              <a:t>Participation in Employee Wellness Programs</a:t>
            </a:r>
          </a:p>
          <a:p>
            <a:endParaRPr lang="en-US" sz="2400" dirty="0"/>
          </a:p>
          <a:p>
            <a:r>
              <a:rPr lang="en-US" sz="2400" dirty="0"/>
              <a:t>Getting involved in the community </a:t>
            </a:r>
          </a:p>
          <a:p>
            <a:endParaRPr lang="en-US" sz="2400" dirty="0"/>
          </a:p>
          <a:p>
            <a:r>
              <a:rPr lang="en-US" sz="2400" dirty="0"/>
              <a:t>Rewards for quality work</a:t>
            </a:r>
          </a:p>
          <a:p>
            <a:endParaRPr lang="en-US" sz="2400" dirty="0"/>
          </a:p>
          <a:p>
            <a:endParaRPr lang="en-US" sz="2400" dirty="0"/>
          </a:p>
          <a:p>
            <a:endParaRPr lang="en-US" sz="2400" dirty="0"/>
          </a:p>
        </p:txBody>
      </p:sp>
    </p:spTree>
    <p:extLst>
      <p:ext uri="{BB962C8B-B14F-4D97-AF65-F5344CB8AC3E}">
        <p14:creationId xmlns:p14="http://schemas.microsoft.com/office/powerpoint/2010/main" val="38364989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500"/>
                                        <p:tgtEl>
                                          <p:spTgt spid="3">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animEffect transition="in" filter="fade">
                                      <p:cBhvr>
                                        <p:cTn id="17" dur="500"/>
                                        <p:tgtEl>
                                          <p:spTgt spid="3">
                                            <p:txEl>
                                              <p:pRg st="6" end="6"/>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8" end="8"/>
                                            </p:txEl>
                                          </p:spTgt>
                                        </p:tgtEl>
                                        <p:attrNameLst>
                                          <p:attrName>style.visibility</p:attrName>
                                        </p:attrNameLst>
                                      </p:cBhvr>
                                      <p:to>
                                        <p:strVal val="visible"/>
                                      </p:to>
                                    </p:set>
                                    <p:animEffect transition="in" filter="fade">
                                      <p:cBhvr>
                                        <p:cTn id="22"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4" name="Rectangle 4"/>
          <p:cNvSpPr>
            <a:spLocks noGrp="1" noChangeArrowheads="1"/>
          </p:cNvSpPr>
          <p:nvPr>
            <p:ph type="title"/>
          </p:nvPr>
        </p:nvSpPr>
        <p:spPr/>
        <p:txBody>
          <a:bodyPr>
            <a:normAutofit/>
          </a:bodyPr>
          <a:lstStyle/>
          <a:p>
            <a:r>
              <a:rPr lang="en-US" sz="4400" dirty="0"/>
              <a:t>Our Roles</a:t>
            </a:r>
          </a:p>
        </p:txBody>
      </p:sp>
      <p:sp>
        <p:nvSpPr>
          <p:cNvPr id="2" name="TextBox 1">
            <a:extLst>
              <a:ext uri="{FF2B5EF4-FFF2-40B4-BE49-F238E27FC236}">
                <a16:creationId xmlns:a16="http://schemas.microsoft.com/office/drawing/2014/main" id="{502FFEB3-39AC-4BC6-82B8-3EEF1A03FCE4}"/>
              </a:ext>
            </a:extLst>
          </p:cNvPr>
          <p:cNvSpPr txBox="1"/>
          <p:nvPr/>
        </p:nvSpPr>
        <p:spPr>
          <a:xfrm>
            <a:off x="3466729" y="1720840"/>
            <a:ext cx="5627843" cy="3662541"/>
          </a:xfrm>
          <a:prstGeom prst="rect">
            <a:avLst/>
          </a:prstGeom>
          <a:noFill/>
        </p:spPr>
        <p:txBody>
          <a:bodyPr wrap="square" rtlCol="0">
            <a:spAutoFit/>
          </a:bodyPr>
          <a:lstStyle/>
          <a:p>
            <a:r>
              <a:rPr lang="en-US" sz="2400" dirty="0">
                <a:latin typeface="Univers Light" panose="020B0403020202020204" pitchFamily="34" charset="0"/>
              </a:rPr>
              <a:t>The Analysis unit consists of Business Analysts that perform specialized roles.  The roles overlap each other constantly.</a:t>
            </a:r>
          </a:p>
          <a:p>
            <a:endParaRPr lang="en-US" sz="2000" dirty="0">
              <a:latin typeface="Univers Light" panose="020B0403020202020204" pitchFamily="34" charset="0"/>
            </a:endParaRPr>
          </a:p>
          <a:p>
            <a:pPr marL="342900" indent="-342900">
              <a:buFont typeface="Arial" panose="020B0604020202020204" pitchFamily="34" charset="0"/>
              <a:buChar char="•"/>
            </a:pPr>
            <a:r>
              <a:rPr lang="en-US" sz="2400" dirty="0">
                <a:latin typeface="Univers Light" panose="020B0403020202020204" pitchFamily="34" charset="0"/>
              </a:rPr>
              <a:t>Data Analyst</a:t>
            </a:r>
          </a:p>
          <a:p>
            <a:pPr marL="342900" indent="-342900">
              <a:buFont typeface="Arial" panose="020B0604020202020204" pitchFamily="34" charset="0"/>
              <a:buChar char="•"/>
            </a:pPr>
            <a:endParaRPr lang="en-US" sz="2400" dirty="0">
              <a:latin typeface="Univers Light" panose="020B0403020202020204" pitchFamily="34" charset="0"/>
            </a:endParaRPr>
          </a:p>
          <a:p>
            <a:pPr marL="342900" indent="-342900">
              <a:buFont typeface="Arial" panose="020B0604020202020204" pitchFamily="34" charset="0"/>
              <a:buChar char="•"/>
            </a:pPr>
            <a:r>
              <a:rPr lang="en-US" sz="2400" dirty="0">
                <a:latin typeface="Univers Light" panose="020B0403020202020204" pitchFamily="34" charset="0"/>
              </a:rPr>
              <a:t>Operations Analyst</a:t>
            </a:r>
          </a:p>
          <a:p>
            <a:pPr marL="342900" indent="-342900">
              <a:buFont typeface="Arial" panose="020B0604020202020204" pitchFamily="34" charset="0"/>
              <a:buChar char="•"/>
            </a:pPr>
            <a:endParaRPr lang="en-US" sz="2400" dirty="0">
              <a:latin typeface="Univers Light" panose="020B0403020202020204" pitchFamily="34" charset="0"/>
            </a:endParaRPr>
          </a:p>
          <a:p>
            <a:pPr marL="342900" indent="-342900">
              <a:buFont typeface="Arial" panose="020B0604020202020204" pitchFamily="34" charset="0"/>
              <a:buChar char="•"/>
            </a:pPr>
            <a:r>
              <a:rPr lang="en-US" sz="2400" dirty="0">
                <a:latin typeface="Univers Light" panose="020B0403020202020204" pitchFamily="34" charset="0"/>
              </a:rPr>
              <a:t>Project Analyst </a:t>
            </a:r>
          </a:p>
          <a:p>
            <a:endParaRPr lang="en-US" sz="2000" dirty="0">
              <a:latin typeface="Univers Light" panose="020B0403020202020204" pitchFamily="34" charset="0"/>
            </a:endParaRPr>
          </a:p>
        </p:txBody>
      </p:sp>
      <p:pic>
        <p:nvPicPr>
          <p:cNvPr id="4" name="Picture 3">
            <a:extLst>
              <a:ext uri="{FF2B5EF4-FFF2-40B4-BE49-F238E27FC236}">
                <a16:creationId xmlns:a16="http://schemas.microsoft.com/office/drawing/2014/main" id="{150CD446-93C8-48F2-94FF-869275D9745E}"/>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177614" y="5845772"/>
            <a:ext cx="685800" cy="685800"/>
          </a:xfrm>
          <a:prstGeom prst="rect">
            <a:avLst/>
          </a:prstGeom>
        </p:spPr>
      </p:pic>
      <p:pic>
        <p:nvPicPr>
          <p:cNvPr id="6" name="Picture 5">
            <a:extLst>
              <a:ext uri="{FF2B5EF4-FFF2-40B4-BE49-F238E27FC236}">
                <a16:creationId xmlns:a16="http://schemas.microsoft.com/office/drawing/2014/main" id="{783EE225-F651-439C-AE2B-F711BB930EE0}"/>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038458" y="1600201"/>
            <a:ext cx="3657600" cy="3657600"/>
          </a:xfrm>
          <a:prstGeom prst="rect">
            <a:avLst/>
          </a:prstGeom>
        </p:spPr>
      </p:pic>
    </p:spTree>
    <p:extLst>
      <p:ext uri="{BB962C8B-B14F-4D97-AF65-F5344CB8AC3E}">
        <p14:creationId xmlns:p14="http://schemas.microsoft.com/office/powerpoint/2010/main" val="1324437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fade">
                                      <p:cBhvr>
                                        <p:cTn id="12" dur="500"/>
                                        <p:tgtEl>
                                          <p:spTgt spid="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animEffect transition="in" filter="fade">
                                      <p:cBhvr>
                                        <p:cTn id="17" dur="500"/>
                                        <p:tgtEl>
                                          <p:spTgt spid="2">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
                                            <p:txEl>
                                              <p:pRg st="6" end="6"/>
                                            </p:txEl>
                                          </p:spTgt>
                                        </p:tgtEl>
                                        <p:attrNameLst>
                                          <p:attrName>style.visibility</p:attrName>
                                        </p:attrNameLst>
                                      </p:cBhvr>
                                      <p:to>
                                        <p:strVal val="visible"/>
                                      </p:to>
                                    </p:set>
                                    <p:animEffect transition="in" filter="fade">
                                      <p:cBhvr>
                                        <p:cTn id="22"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4" name="Rectangle 4"/>
          <p:cNvSpPr>
            <a:spLocks noGrp="1" noChangeArrowheads="1"/>
          </p:cNvSpPr>
          <p:nvPr>
            <p:ph type="title"/>
          </p:nvPr>
        </p:nvSpPr>
        <p:spPr/>
        <p:txBody>
          <a:bodyPr>
            <a:normAutofit/>
          </a:bodyPr>
          <a:lstStyle/>
          <a:p>
            <a:r>
              <a:rPr lang="en-US" sz="4400" dirty="0"/>
              <a:t>Role Collaboration</a:t>
            </a:r>
          </a:p>
        </p:txBody>
      </p:sp>
      <p:pic>
        <p:nvPicPr>
          <p:cNvPr id="10" name="Picture 9">
            <a:extLst>
              <a:ext uri="{FF2B5EF4-FFF2-40B4-BE49-F238E27FC236}">
                <a16:creationId xmlns:a16="http://schemas.microsoft.com/office/drawing/2014/main" id="{1C1FA31A-8C42-44C3-B4A4-1C472F17764A}"/>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752069" y="1582336"/>
            <a:ext cx="5217928" cy="4902019"/>
          </a:xfrm>
          <a:prstGeom prst="rect">
            <a:avLst/>
          </a:prstGeom>
        </p:spPr>
      </p:pic>
      <p:pic>
        <p:nvPicPr>
          <p:cNvPr id="4" name="Picture 3">
            <a:extLst>
              <a:ext uri="{FF2B5EF4-FFF2-40B4-BE49-F238E27FC236}">
                <a16:creationId xmlns:a16="http://schemas.microsoft.com/office/drawing/2014/main" id="{A54B0C24-F852-4C45-8591-6F39306FE94D}"/>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1177614" y="5845772"/>
            <a:ext cx="685800" cy="685800"/>
          </a:xfrm>
          <a:prstGeom prst="rect">
            <a:avLst/>
          </a:prstGeom>
        </p:spPr>
      </p:pic>
    </p:spTree>
    <p:extLst>
      <p:ext uri="{BB962C8B-B14F-4D97-AF65-F5344CB8AC3E}">
        <p14:creationId xmlns:p14="http://schemas.microsoft.com/office/powerpoint/2010/main" val="1188913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4" name="Rectangle 4"/>
          <p:cNvSpPr>
            <a:spLocks noGrp="1" noChangeArrowheads="1"/>
          </p:cNvSpPr>
          <p:nvPr>
            <p:ph type="title"/>
          </p:nvPr>
        </p:nvSpPr>
        <p:spPr/>
        <p:txBody>
          <a:bodyPr>
            <a:normAutofit/>
          </a:bodyPr>
          <a:lstStyle/>
          <a:p>
            <a:r>
              <a:rPr lang="en-US" sz="4400" dirty="0"/>
              <a:t>Analysis Priorities</a:t>
            </a:r>
          </a:p>
        </p:txBody>
      </p:sp>
      <p:sp>
        <p:nvSpPr>
          <p:cNvPr id="2" name="TextBox 1">
            <a:extLst>
              <a:ext uri="{FF2B5EF4-FFF2-40B4-BE49-F238E27FC236}">
                <a16:creationId xmlns:a16="http://schemas.microsoft.com/office/drawing/2014/main" id="{502FFEB3-39AC-4BC6-82B8-3EEF1A03FCE4}"/>
              </a:ext>
            </a:extLst>
          </p:cNvPr>
          <p:cNvSpPr txBox="1"/>
          <p:nvPr/>
        </p:nvSpPr>
        <p:spPr>
          <a:xfrm>
            <a:off x="3386832" y="1609079"/>
            <a:ext cx="7620000" cy="4062651"/>
          </a:xfrm>
          <a:prstGeom prst="rect">
            <a:avLst/>
          </a:prstGeom>
          <a:noFill/>
        </p:spPr>
        <p:txBody>
          <a:bodyPr wrap="square" rtlCol="0">
            <a:spAutoFit/>
          </a:bodyPr>
          <a:lstStyle/>
          <a:p>
            <a:endParaRPr lang="en-US" sz="2400" dirty="0">
              <a:latin typeface="Univers Light" panose="020B0403020202020204" pitchFamily="34" charset="0"/>
            </a:endParaRPr>
          </a:p>
          <a:p>
            <a:pPr marL="342900" indent="-342900">
              <a:buFont typeface="Arial" panose="020B0604020202020204" pitchFamily="34" charset="0"/>
              <a:buChar char="•"/>
            </a:pPr>
            <a:r>
              <a:rPr lang="en-US" sz="2400" dirty="0">
                <a:latin typeface="Univers Light" panose="020B0403020202020204" pitchFamily="34" charset="0"/>
              </a:rPr>
              <a:t>First-pass rate</a:t>
            </a:r>
          </a:p>
          <a:p>
            <a:pPr marL="342900" indent="-342900">
              <a:buFont typeface="Arial" panose="020B0604020202020204" pitchFamily="34" charset="0"/>
              <a:buChar char="•"/>
            </a:pPr>
            <a:endParaRPr lang="en-US" sz="2400" dirty="0">
              <a:latin typeface="Univers Light" panose="020B0403020202020204" pitchFamily="34" charset="0"/>
            </a:endParaRPr>
          </a:p>
          <a:p>
            <a:pPr marL="342900" indent="-342900">
              <a:buFont typeface="Arial" panose="020B0604020202020204" pitchFamily="34" charset="0"/>
              <a:buChar char="•"/>
            </a:pPr>
            <a:r>
              <a:rPr lang="en-US" sz="2400" dirty="0">
                <a:latin typeface="Univers Light" panose="020B0403020202020204" pitchFamily="34" charset="0"/>
              </a:rPr>
              <a:t>Claim timeliness</a:t>
            </a:r>
          </a:p>
          <a:p>
            <a:pPr marL="342900" indent="-342900">
              <a:buFont typeface="Arial" panose="020B0604020202020204" pitchFamily="34" charset="0"/>
              <a:buChar char="•"/>
            </a:pPr>
            <a:endParaRPr lang="en-US" sz="2400" dirty="0">
              <a:latin typeface="Univers Light" panose="020B0403020202020204" pitchFamily="34" charset="0"/>
            </a:endParaRPr>
          </a:p>
          <a:p>
            <a:pPr marL="342900" indent="-342900">
              <a:buFont typeface="Arial" panose="020B0604020202020204" pitchFamily="34" charset="0"/>
              <a:buChar char="•"/>
            </a:pPr>
            <a:r>
              <a:rPr lang="en-US" sz="2400" dirty="0">
                <a:latin typeface="Univers Light" panose="020B0403020202020204" pitchFamily="34" charset="0"/>
              </a:rPr>
              <a:t>Claim accuracy</a:t>
            </a:r>
          </a:p>
          <a:p>
            <a:pPr marL="342900" indent="-342900">
              <a:buFont typeface="Arial" panose="020B0604020202020204" pitchFamily="34" charset="0"/>
              <a:buChar char="•"/>
            </a:pPr>
            <a:endParaRPr lang="en-US" sz="2400" dirty="0">
              <a:latin typeface="Univers Light" panose="020B0403020202020204" pitchFamily="34" charset="0"/>
            </a:endParaRPr>
          </a:p>
          <a:p>
            <a:pPr marL="342900" indent="-342900">
              <a:buFont typeface="Arial" panose="020B0604020202020204" pitchFamily="34" charset="0"/>
              <a:buChar char="•"/>
            </a:pPr>
            <a:r>
              <a:rPr lang="en-US" sz="2400" dirty="0">
                <a:latin typeface="Univers Light" panose="020B0403020202020204" pitchFamily="34" charset="0"/>
              </a:rPr>
              <a:t>Reduction of audit findings</a:t>
            </a:r>
          </a:p>
          <a:p>
            <a:pPr marL="342900" indent="-342900">
              <a:buFont typeface="Arial" panose="020B0604020202020204" pitchFamily="34" charset="0"/>
              <a:buChar char="•"/>
            </a:pPr>
            <a:endParaRPr lang="en-US" sz="2400" dirty="0">
              <a:latin typeface="Univers Light" panose="020B0403020202020204" pitchFamily="34" charset="0"/>
            </a:endParaRPr>
          </a:p>
          <a:p>
            <a:pPr marL="342900" indent="-342900">
              <a:buFont typeface="Arial" panose="020B0604020202020204" pitchFamily="34" charset="0"/>
              <a:buChar char="•"/>
            </a:pPr>
            <a:r>
              <a:rPr lang="en-US" sz="2400" dirty="0">
                <a:latin typeface="Univers Light" panose="020B0403020202020204" pitchFamily="34" charset="0"/>
              </a:rPr>
              <a:t>Improving manual workflows</a:t>
            </a:r>
          </a:p>
          <a:p>
            <a:endParaRPr lang="en-US" dirty="0">
              <a:latin typeface="Univers Light" panose="020B0403020202020204" pitchFamily="34" charset="0"/>
            </a:endParaRPr>
          </a:p>
        </p:txBody>
      </p:sp>
      <p:pic>
        <p:nvPicPr>
          <p:cNvPr id="4" name="Picture 3">
            <a:extLst>
              <a:ext uri="{FF2B5EF4-FFF2-40B4-BE49-F238E27FC236}">
                <a16:creationId xmlns:a16="http://schemas.microsoft.com/office/drawing/2014/main" id="{8091322B-040A-4F22-90D7-82D26F0F938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177614" y="5845772"/>
            <a:ext cx="685800" cy="685800"/>
          </a:xfrm>
          <a:prstGeom prst="rect">
            <a:avLst/>
          </a:prstGeom>
        </p:spPr>
      </p:pic>
    </p:spTree>
    <p:extLst>
      <p:ext uri="{BB962C8B-B14F-4D97-AF65-F5344CB8AC3E}">
        <p14:creationId xmlns:p14="http://schemas.microsoft.com/office/powerpoint/2010/main" val="12649010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fade">
                                      <p:cBhvr>
                                        <p:cTn id="7" dur="500"/>
                                        <p:tgtEl>
                                          <p:spTgt spid="2">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3" end="3"/>
                                            </p:txEl>
                                          </p:spTgt>
                                        </p:tgtEl>
                                        <p:attrNameLst>
                                          <p:attrName>style.visibility</p:attrName>
                                        </p:attrNameLst>
                                      </p:cBhvr>
                                      <p:to>
                                        <p:strVal val="visible"/>
                                      </p:to>
                                    </p:set>
                                    <p:animEffect transition="in" filter="fade">
                                      <p:cBhvr>
                                        <p:cTn id="12" dur="500"/>
                                        <p:tgtEl>
                                          <p:spTgt spid="2">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5" end="5"/>
                                            </p:txEl>
                                          </p:spTgt>
                                        </p:tgtEl>
                                        <p:attrNameLst>
                                          <p:attrName>style.visibility</p:attrName>
                                        </p:attrNameLst>
                                      </p:cBhvr>
                                      <p:to>
                                        <p:strVal val="visible"/>
                                      </p:to>
                                    </p:set>
                                    <p:animEffect transition="in" filter="fade">
                                      <p:cBhvr>
                                        <p:cTn id="17" dur="500"/>
                                        <p:tgtEl>
                                          <p:spTgt spid="2">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
                                            <p:txEl>
                                              <p:pRg st="7" end="7"/>
                                            </p:txEl>
                                          </p:spTgt>
                                        </p:tgtEl>
                                        <p:attrNameLst>
                                          <p:attrName>style.visibility</p:attrName>
                                        </p:attrNameLst>
                                      </p:cBhvr>
                                      <p:to>
                                        <p:strVal val="visible"/>
                                      </p:to>
                                    </p:set>
                                    <p:animEffect transition="in" filter="fade">
                                      <p:cBhvr>
                                        <p:cTn id="22" dur="500"/>
                                        <p:tgtEl>
                                          <p:spTgt spid="2">
                                            <p:txEl>
                                              <p:pRg st="7" end="7"/>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
                                            <p:txEl>
                                              <p:pRg st="9" end="9"/>
                                            </p:txEl>
                                          </p:spTgt>
                                        </p:tgtEl>
                                        <p:attrNameLst>
                                          <p:attrName>style.visibility</p:attrName>
                                        </p:attrNameLst>
                                      </p:cBhvr>
                                      <p:to>
                                        <p:strVal val="visible"/>
                                      </p:to>
                                    </p:set>
                                    <p:animEffect transition="in" filter="fade">
                                      <p:cBhvr>
                                        <p:cTn id="27"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t>Guest Speakers</a:t>
            </a:r>
          </a:p>
        </p:txBody>
      </p:sp>
      <p:sp>
        <p:nvSpPr>
          <p:cNvPr id="3" name="Content Placeholder 2"/>
          <p:cNvSpPr>
            <a:spLocks noGrp="1"/>
          </p:cNvSpPr>
          <p:nvPr>
            <p:ph sz="half" idx="1"/>
          </p:nvPr>
        </p:nvSpPr>
        <p:spPr>
          <a:xfrm>
            <a:off x="3505200" y="1699418"/>
            <a:ext cx="5181600" cy="3459163"/>
          </a:xfrm>
        </p:spPr>
        <p:txBody>
          <a:bodyPr/>
          <a:lstStyle/>
          <a:p>
            <a:r>
              <a:rPr lang="en-US" dirty="0"/>
              <a:t>What’s it like working in Claims?</a:t>
            </a:r>
          </a:p>
          <a:p>
            <a:endParaRPr lang="en-US" dirty="0"/>
          </a:p>
          <a:p>
            <a:endParaRPr lang="en-US" dirty="0"/>
          </a:p>
        </p:txBody>
      </p:sp>
    </p:spTree>
    <p:extLst>
      <p:ext uri="{BB962C8B-B14F-4D97-AF65-F5344CB8AC3E}">
        <p14:creationId xmlns:p14="http://schemas.microsoft.com/office/powerpoint/2010/main" val="134254599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t>Walkthrough of Claims</a:t>
            </a:r>
          </a:p>
        </p:txBody>
      </p:sp>
      <p:pic>
        <p:nvPicPr>
          <p:cNvPr id="6146" name="Picture 2"/>
          <p:cNvPicPr>
            <a:picLocks noGrp="1" noChangeAspect="1" noChangeArrowheads="1"/>
          </p:cNvPicPr>
          <p:nvPr>
            <p:ph idx="1"/>
          </p:nvPr>
        </p:nvPicPr>
        <p:blipFill>
          <a:blip r:embed="rId3" cstate="email">
            <a:extLst>
              <a:ext uri="{28A0092B-C50C-407E-A947-70E740481C1C}">
                <a14:useLocalDpi xmlns:a14="http://schemas.microsoft.com/office/drawing/2010/main"/>
              </a:ext>
            </a:extLst>
          </a:blip>
          <a:srcRect/>
          <a:stretch>
            <a:fillRect/>
          </a:stretch>
        </p:blipFill>
        <p:spPr bwMode="auto">
          <a:xfrm>
            <a:off x="3144175" y="2155794"/>
            <a:ext cx="8229600" cy="3773612"/>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6100954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t>HMSA Member Discounts</a:t>
            </a:r>
          </a:p>
        </p:txBody>
      </p:sp>
      <p:sp>
        <p:nvSpPr>
          <p:cNvPr id="3" name="Content Placeholder 2"/>
          <p:cNvSpPr>
            <a:spLocks noGrp="1"/>
          </p:cNvSpPr>
          <p:nvPr>
            <p:ph idx="1"/>
          </p:nvPr>
        </p:nvSpPr>
        <p:spPr/>
        <p:txBody>
          <a:bodyPr>
            <a:normAutofit/>
          </a:bodyPr>
          <a:lstStyle/>
          <a:p>
            <a:r>
              <a:rPr lang="en-US" sz="2400" b="1" dirty="0"/>
              <a:t>Fitness:  </a:t>
            </a:r>
            <a:r>
              <a:rPr lang="en-US" sz="2400" dirty="0"/>
              <a:t>gym memberships, yoga classes, and more</a:t>
            </a:r>
          </a:p>
          <a:p>
            <a:endParaRPr lang="en-US" sz="2400" dirty="0"/>
          </a:p>
          <a:p>
            <a:r>
              <a:rPr lang="en-US" sz="2400" b="1" dirty="0"/>
              <a:t>Vision:  </a:t>
            </a:r>
            <a:r>
              <a:rPr lang="en-US" sz="2400" dirty="0" err="1"/>
              <a:t>lasik</a:t>
            </a:r>
            <a:r>
              <a:rPr lang="en-US" sz="2400" dirty="0"/>
              <a:t>, eye exams, frames, lenses and more</a:t>
            </a:r>
          </a:p>
          <a:p>
            <a:endParaRPr lang="en-US" sz="2400" dirty="0"/>
          </a:p>
          <a:p>
            <a:r>
              <a:rPr lang="en-US" sz="2400" b="1" dirty="0"/>
              <a:t>Holistic:  </a:t>
            </a:r>
            <a:r>
              <a:rPr lang="en-US" sz="2400" dirty="0"/>
              <a:t>acupuncture, hypnotherapy and more</a:t>
            </a:r>
          </a:p>
          <a:p>
            <a:endParaRPr lang="en-US" sz="2400" dirty="0"/>
          </a:p>
          <a:p>
            <a:r>
              <a:rPr lang="en-US" sz="2400" b="1" dirty="0"/>
              <a:t>Therapy:  </a:t>
            </a:r>
            <a:r>
              <a:rPr lang="en-US" sz="2400" dirty="0"/>
              <a:t>massage therapy, chiropractic care and more</a:t>
            </a:r>
          </a:p>
          <a:p>
            <a:endParaRPr lang="en-US" sz="2400" dirty="0"/>
          </a:p>
          <a:p>
            <a:endParaRPr lang="en-US" sz="2400" dirty="0"/>
          </a:p>
          <a:p>
            <a:pPr marL="0" indent="0">
              <a:buNone/>
            </a:pPr>
            <a:r>
              <a:rPr lang="en-US" sz="2400" b="1" dirty="0"/>
              <a:t>Go to:  </a:t>
            </a:r>
            <a:r>
              <a:rPr lang="en-US" sz="2400" dirty="0">
                <a:solidFill>
                  <a:srgbClr val="0033CC"/>
                </a:solidFill>
                <a:hlinkClick r:id="rId3"/>
              </a:rPr>
              <a:t>https://hmsa.com/well-being/hmsa365/</a:t>
            </a:r>
            <a:r>
              <a:rPr lang="en-US" sz="2400" dirty="0">
                <a:solidFill>
                  <a:srgbClr val="0033CC"/>
                </a:solidFill>
              </a:rPr>
              <a:t> </a:t>
            </a:r>
          </a:p>
          <a:p>
            <a:endParaRPr lang="en-US" sz="2400" dirty="0"/>
          </a:p>
          <a:p>
            <a:endParaRPr lang="en-US" sz="2400" dirty="0"/>
          </a:p>
        </p:txBody>
      </p:sp>
    </p:spTree>
    <p:extLst>
      <p:ext uri="{BB962C8B-B14F-4D97-AF65-F5344CB8AC3E}">
        <p14:creationId xmlns:p14="http://schemas.microsoft.com/office/powerpoint/2010/main" val="187614765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t>HMSA Employee Discounts</a:t>
            </a:r>
          </a:p>
        </p:txBody>
      </p:sp>
      <p:sp>
        <p:nvSpPr>
          <p:cNvPr id="3" name="Content Placeholder 2"/>
          <p:cNvSpPr>
            <a:spLocks noGrp="1"/>
          </p:cNvSpPr>
          <p:nvPr>
            <p:ph idx="1"/>
          </p:nvPr>
        </p:nvSpPr>
        <p:spPr>
          <a:xfrm>
            <a:off x="3434155" y="1644590"/>
            <a:ext cx="8382000" cy="4525963"/>
          </a:xfrm>
        </p:spPr>
        <p:txBody>
          <a:bodyPr>
            <a:noAutofit/>
          </a:bodyPr>
          <a:lstStyle/>
          <a:p>
            <a:r>
              <a:rPr lang="en-US" sz="2400" b="1" dirty="0"/>
              <a:t>Sprint/Verizon/AT&amp;T:  </a:t>
            </a:r>
            <a:r>
              <a:rPr lang="en-US" sz="2400" dirty="0"/>
              <a:t>20 – 23% off service plans and accessories</a:t>
            </a:r>
          </a:p>
          <a:p>
            <a:endParaRPr lang="en-US" sz="2400" dirty="0"/>
          </a:p>
          <a:p>
            <a:r>
              <a:rPr lang="en-US" sz="2400" b="1" dirty="0"/>
              <a:t>Hertz/Enterprise/National:  </a:t>
            </a:r>
            <a:r>
              <a:rPr lang="en-US" sz="2400" dirty="0"/>
              <a:t>promo codes for special pricing on auto rentals</a:t>
            </a:r>
          </a:p>
          <a:p>
            <a:endParaRPr lang="en-US" sz="2400" dirty="0"/>
          </a:p>
          <a:p>
            <a:r>
              <a:rPr lang="en-US" sz="2400" b="1" dirty="0"/>
              <a:t>Microsoft Office 2010 Home:  </a:t>
            </a:r>
            <a:r>
              <a:rPr lang="en-US" sz="2400" dirty="0"/>
              <a:t>purchase for $10</a:t>
            </a:r>
          </a:p>
          <a:p>
            <a:endParaRPr lang="en-US" sz="2400" dirty="0"/>
          </a:p>
          <a:p>
            <a:r>
              <a:rPr lang="en-US" sz="2400" b="1" dirty="0"/>
              <a:t>Office Depot/Max:  </a:t>
            </a:r>
            <a:r>
              <a:rPr lang="en-US" sz="2400" dirty="0"/>
              <a:t>purchase using corporate pricing</a:t>
            </a:r>
          </a:p>
          <a:p>
            <a:pPr marL="0" indent="0">
              <a:buNone/>
            </a:pPr>
            <a:endParaRPr lang="en-US" sz="2400" b="1" dirty="0"/>
          </a:p>
          <a:p>
            <a:pPr marL="0" indent="0">
              <a:buNone/>
            </a:pPr>
            <a:r>
              <a:rPr lang="en-US" sz="1400" b="1" dirty="0"/>
              <a:t>Go to:  </a:t>
            </a:r>
            <a:r>
              <a:rPr lang="en-US" sz="1400" dirty="0">
                <a:solidFill>
                  <a:srgbClr val="0033CC"/>
                </a:solidFill>
              </a:rPr>
              <a:t>http://sapphire.corp.hmsa.com/employment/benefits/Pages/Discounts.aspx</a:t>
            </a:r>
            <a:endParaRPr lang="en-US" sz="2400" dirty="0">
              <a:solidFill>
                <a:srgbClr val="0033CC"/>
              </a:solidFill>
            </a:endParaRPr>
          </a:p>
          <a:p>
            <a:endParaRPr lang="en-US" sz="2400" dirty="0"/>
          </a:p>
          <a:p>
            <a:endParaRPr lang="en-US" sz="2400" dirty="0"/>
          </a:p>
        </p:txBody>
      </p:sp>
    </p:spTree>
    <p:extLst>
      <p:ext uri="{BB962C8B-B14F-4D97-AF65-F5344CB8AC3E}">
        <p14:creationId xmlns:p14="http://schemas.microsoft.com/office/powerpoint/2010/main" val="109323771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t>Review Time</a:t>
            </a:r>
          </a:p>
        </p:txBody>
      </p:sp>
      <p:pic>
        <p:nvPicPr>
          <p:cNvPr id="7170" name="Picture 2"/>
          <p:cNvPicPr>
            <a:picLocks noGrp="1" noChangeAspect="1" noChangeArrowheads="1"/>
          </p:cNvPicPr>
          <p:nvPr>
            <p:ph idx="1"/>
          </p:nvPr>
        </p:nvPicPr>
        <p:blipFill>
          <a:blip r:embed="rId3">
            <a:extLst>
              <a:ext uri="{28A0092B-C50C-407E-A947-70E740481C1C}">
                <a14:useLocalDpi xmlns:a14="http://schemas.microsoft.com/office/drawing/2010/main"/>
              </a:ext>
            </a:extLst>
          </a:blip>
          <a:srcRect/>
          <a:stretch>
            <a:fillRect/>
          </a:stretch>
        </p:blipFill>
        <p:spPr bwMode="auto">
          <a:xfrm>
            <a:off x="3313413" y="1584167"/>
            <a:ext cx="8095239" cy="45047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531578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t>Corporate Initiatives</a:t>
            </a:r>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rot="20855606">
            <a:off x="3074437" y="2267292"/>
            <a:ext cx="3845666" cy="3529009"/>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Lst>
        </p:spPr>
      </p:pic>
      <p:pic>
        <p:nvPicPr>
          <p:cNvPr id="6" name="Picture 2"/>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rot="578940">
            <a:off x="7531435" y="2182195"/>
            <a:ext cx="4191504" cy="3660638"/>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4038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t>Employee Wellness</a:t>
            </a:r>
          </a:p>
        </p:txBody>
      </p:sp>
    </p:spTree>
    <p:extLst>
      <p:ext uri="{BB962C8B-B14F-4D97-AF65-F5344CB8AC3E}">
        <p14:creationId xmlns:p14="http://schemas.microsoft.com/office/powerpoint/2010/main" val="28536022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t>Community Involvement</a:t>
            </a:r>
          </a:p>
        </p:txBody>
      </p:sp>
      <p:pic>
        <p:nvPicPr>
          <p:cNvPr id="8"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661651" y="2073674"/>
            <a:ext cx="2745685" cy="371475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Lst>
        </p:spPr>
      </p:pic>
      <p:pic>
        <p:nvPicPr>
          <p:cNvPr id="11" name="Picture 2"/>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8799143" y="1894817"/>
            <a:ext cx="3248957" cy="1830178"/>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3"/>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5365644" y="1683149"/>
            <a:ext cx="3433499" cy="4495801"/>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Lst>
        </p:spPr>
      </p:pic>
      <p:pic>
        <p:nvPicPr>
          <p:cNvPr id="9" name="Picture Placeholder 4"/>
          <p:cNvPicPr>
            <a:picLocks noChangeAspect="1"/>
          </p:cNvPicPr>
          <p:nvPr/>
        </p:nvPicPr>
        <p:blipFill>
          <a:blip r:embed="rId6" cstate="email">
            <a:extLst>
              <a:ext uri="{28A0092B-C50C-407E-A947-70E740481C1C}">
                <a14:useLocalDpi xmlns:a14="http://schemas.microsoft.com/office/drawing/2010/main"/>
              </a:ext>
            </a:extLst>
          </a:blip>
          <a:srcRect/>
          <a:stretch>
            <a:fillRect/>
          </a:stretch>
        </p:blipFill>
        <p:spPr>
          <a:xfrm>
            <a:off x="8986983" y="3900683"/>
            <a:ext cx="2873276" cy="2154957"/>
          </a:xfrm>
          <a:prstGeom prst="rect">
            <a:avLst/>
          </a:prstGeom>
          <a:ln>
            <a:noFill/>
          </a:ln>
          <a:effectLst>
            <a:softEdge rad="112500"/>
          </a:effectLst>
        </p:spPr>
      </p:pic>
    </p:spTree>
    <p:extLst>
      <p:ext uri="{BB962C8B-B14F-4D97-AF65-F5344CB8AC3E}">
        <p14:creationId xmlns:p14="http://schemas.microsoft.com/office/powerpoint/2010/main" val="21281556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Placeholder 4"/>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5364885" y="1304513"/>
            <a:ext cx="3450765" cy="2588074"/>
          </a:xfrm>
          <a:prstGeom prst="rect">
            <a:avLst/>
          </a:prstGeom>
          <a:ln>
            <a:noFill/>
          </a:ln>
          <a:effectLst>
            <a:softEdge rad="112500"/>
          </a:effectLst>
        </p:spPr>
      </p:pic>
      <p:sp>
        <p:nvSpPr>
          <p:cNvPr id="2" name="Title 1"/>
          <p:cNvSpPr>
            <a:spLocks noGrp="1"/>
          </p:cNvSpPr>
          <p:nvPr>
            <p:ph type="title"/>
          </p:nvPr>
        </p:nvSpPr>
        <p:spPr/>
        <p:txBody>
          <a:bodyPr>
            <a:normAutofit/>
          </a:bodyPr>
          <a:lstStyle/>
          <a:p>
            <a:r>
              <a:rPr lang="en-US" sz="4400" dirty="0"/>
              <a:t>Team Building &amp; Appreciation</a:t>
            </a:r>
          </a:p>
        </p:txBody>
      </p:sp>
      <p:pic>
        <p:nvPicPr>
          <p:cNvPr id="9" name="Picture 8" descr="C:\Users\HM15334\AppData\Local\Microsoft\Windows\Temporary Internet Files\Content.Word\IMG_5271.jpg"/>
          <p:cNvPicPr/>
          <p:nvPr/>
        </p:nvPicPr>
        <p:blipFill>
          <a:blip r:embed="rId4" cstate="email">
            <a:extLst>
              <a:ext uri="{28A0092B-C50C-407E-A947-70E740481C1C}">
                <a14:useLocalDpi xmlns:a14="http://schemas.microsoft.com/office/drawing/2010/main"/>
              </a:ext>
            </a:extLst>
          </a:blip>
          <a:srcRect/>
          <a:stretch>
            <a:fillRect/>
          </a:stretch>
        </p:blipFill>
        <p:spPr bwMode="auto">
          <a:xfrm rot="5400000">
            <a:off x="2650784" y="1485538"/>
            <a:ext cx="2988734" cy="2439468"/>
          </a:xfrm>
          <a:prstGeom prst="rect">
            <a:avLst/>
          </a:prstGeom>
          <a:ln>
            <a:noFill/>
          </a:ln>
          <a:effectLst>
            <a:softEdge rad="112500"/>
          </a:effectLst>
        </p:spPr>
      </p:pic>
      <p:pic>
        <p:nvPicPr>
          <p:cNvPr id="13" name="Picture Placeholder 6"/>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a:xfrm rot="21287660">
            <a:off x="2825645" y="4475875"/>
            <a:ext cx="2106227" cy="1579670"/>
          </a:xfrm>
          <a:prstGeom prst="rect">
            <a:avLst/>
          </a:prstGeom>
          <a:ln>
            <a:noFill/>
          </a:ln>
          <a:effectLst>
            <a:softEdge rad="112500"/>
          </a:effectLst>
        </p:spPr>
      </p:pic>
      <p:pic>
        <p:nvPicPr>
          <p:cNvPr id="12" name="Picture 11" descr="C:\Users\HM15334\AppData\Local\Microsoft\Windows\Temporary Internet Files\Content.Word\IMG_5272.jpg"/>
          <p:cNvPicPr/>
          <p:nvPr/>
        </p:nvPicPr>
        <p:blipFill>
          <a:blip r:embed="rId6" cstate="email">
            <a:extLst>
              <a:ext uri="{28A0092B-C50C-407E-A947-70E740481C1C}">
                <a14:useLocalDpi xmlns:a14="http://schemas.microsoft.com/office/drawing/2010/main"/>
              </a:ext>
            </a:extLst>
          </a:blip>
          <a:srcRect/>
          <a:stretch>
            <a:fillRect/>
          </a:stretch>
        </p:blipFill>
        <p:spPr bwMode="auto">
          <a:xfrm rot="5400000">
            <a:off x="8620072" y="1515706"/>
            <a:ext cx="3276601" cy="2667000"/>
          </a:xfrm>
          <a:prstGeom prst="rect">
            <a:avLst/>
          </a:prstGeom>
          <a:ln>
            <a:noFill/>
          </a:ln>
          <a:effectLst>
            <a:softEdge rad="112500"/>
          </a:effectLst>
        </p:spPr>
      </p:pic>
      <p:pic>
        <p:nvPicPr>
          <p:cNvPr id="8" name="Picture Placeholder 5"/>
          <p:cNvPicPr>
            <a:picLocks noChangeAspect="1"/>
          </p:cNvPicPr>
          <p:nvPr/>
        </p:nvPicPr>
        <p:blipFill>
          <a:blip r:embed="rId7" cstate="email">
            <a:extLst>
              <a:ext uri="{28A0092B-C50C-407E-A947-70E740481C1C}">
                <a14:useLocalDpi xmlns:a14="http://schemas.microsoft.com/office/drawing/2010/main"/>
              </a:ext>
            </a:extLst>
          </a:blip>
          <a:srcRect/>
          <a:stretch>
            <a:fillRect/>
          </a:stretch>
        </p:blipFill>
        <p:spPr>
          <a:xfrm>
            <a:off x="4999192" y="3917210"/>
            <a:ext cx="4119059" cy="2697003"/>
          </a:xfrm>
          <a:prstGeom prst="rect">
            <a:avLst/>
          </a:prstGeom>
          <a:ln>
            <a:noFill/>
          </a:ln>
          <a:effectLst>
            <a:softEdge rad="112500"/>
          </a:effectLst>
        </p:spPr>
      </p:pic>
    </p:spTree>
    <p:extLst>
      <p:ext uri="{BB962C8B-B14F-4D97-AF65-F5344CB8AC3E}">
        <p14:creationId xmlns:p14="http://schemas.microsoft.com/office/powerpoint/2010/main" val="2367755045"/>
      </p:ext>
    </p:extLst>
  </p:cSld>
  <p:clrMapOvr>
    <a:masterClrMapping/>
  </p:clrMapOvr>
</p:sld>
</file>

<file path=ppt/theme/theme1.xml><?xml version="1.0" encoding="utf-8"?>
<a:theme xmlns:a="http://schemas.openxmlformats.org/drawingml/2006/main" name="Powerpoint Presentation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2">
      <a:majorFont>
        <a:latin typeface="Univers LT Std 55"/>
        <a:ea typeface=""/>
        <a:cs typeface=""/>
      </a:majorFont>
      <a:minorFont>
        <a:latin typeface="Univers-Light-Norm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7">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1281A1D9-0E46-4830-8437-BC5FC213EFFC}">
  <we:reference id="wa104381063" version="1.0.0.0" store="en-US" storeType="OMEX"/>
  <we:alternateReferences>
    <we:reference id="wa104381063" version="1.0.0.0" store=""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emplate>Powerpoint Presentation Template</Template>
  <TotalTime>4423</TotalTime>
  <Words>3809</Words>
  <Application>Microsoft Office PowerPoint</Application>
  <PresentationFormat>Widescreen</PresentationFormat>
  <Paragraphs>617</Paragraphs>
  <Slides>57</Slides>
  <Notes>57</Notes>
  <HiddenSlides>6</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57</vt:i4>
      </vt:variant>
    </vt:vector>
  </HeadingPairs>
  <TitlesOfParts>
    <vt:vector size="66" baseType="lpstr">
      <vt:lpstr>Arial</vt:lpstr>
      <vt:lpstr>Univers Light</vt:lpstr>
      <vt:lpstr>Calibri</vt:lpstr>
      <vt:lpstr>Univers LT Std 55</vt:lpstr>
      <vt:lpstr>Times New Roman</vt:lpstr>
      <vt:lpstr>Comic Sans MS</vt:lpstr>
      <vt:lpstr>Wingdings</vt:lpstr>
      <vt:lpstr>Powerpoint Presentation Template</vt:lpstr>
      <vt:lpstr>2_Custom Design</vt:lpstr>
      <vt:lpstr>PowerPoint Presentation</vt:lpstr>
      <vt:lpstr>HMSA Values</vt:lpstr>
      <vt:lpstr>Onboarding Goals</vt:lpstr>
      <vt:lpstr>Myra’s Message</vt:lpstr>
      <vt:lpstr>Claims as part of HMSA</vt:lpstr>
      <vt:lpstr>Corporate Initiatives</vt:lpstr>
      <vt:lpstr>Employee Wellness</vt:lpstr>
      <vt:lpstr>Community Involvement</vt:lpstr>
      <vt:lpstr>Team Building &amp; Appreciation</vt:lpstr>
      <vt:lpstr>Department Goals</vt:lpstr>
      <vt:lpstr>Your Claims Management Team</vt:lpstr>
      <vt:lpstr>Your Claims Management Team</vt:lpstr>
      <vt:lpstr>Your Claims Management Team</vt:lpstr>
      <vt:lpstr>Your Claims Management Team</vt:lpstr>
      <vt:lpstr>Your Claims Management Team</vt:lpstr>
      <vt:lpstr>Your Claims Management Team</vt:lpstr>
      <vt:lpstr>Your Claims Management Team</vt:lpstr>
      <vt:lpstr>HMSA by the Numbers - 2017</vt:lpstr>
      <vt:lpstr>Claims by the Numbers</vt:lpstr>
      <vt:lpstr>Claims  Department Layout</vt:lpstr>
      <vt:lpstr>Claims Administration Functions</vt:lpstr>
      <vt:lpstr>PowerPoint Presentation</vt:lpstr>
      <vt:lpstr>What is Adjudication?</vt:lpstr>
      <vt:lpstr>Claims Adjudication</vt:lpstr>
      <vt:lpstr>Claims Adjudication</vt:lpstr>
      <vt:lpstr>Claims Adjudication</vt:lpstr>
      <vt:lpstr>Our Roles</vt:lpstr>
      <vt:lpstr>Adjudication Units</vt:lpstr>
      <vt:lpstr>PowerPoint Presentation</vt:lpstr>
      <vt:lpstr>Customer Service</vt:lpstr>
      <vt:lpstr>Customer Service</vt:lpstr>
      <vt:lpstr>Customer Service</vt:lpstr>
      <vt:lpstr>HMSA Call Centers</vt:lpstr>
      <vt:lpstr>Our Roles</vt:lpstr>
      <vt:lpstr>Customer Service</vt:lpstr>
      <vt:lpstr>PowerPoint Presentation</vt:lpstr>
      <vt:lpstr>Claims Support</vt:lpstr>
      <vt:lpstr>Claims Support</vt:lpstr>
      <vt:lpstr>Claims Support</vt:lpstr>
      <vt:lpstr>Our Roles</vt:lpstr>
      <vt:lpstr>Our Support Teams</vt:lpstr>
      <vt:lpstr>Refunds Team</vt:lpstr>
      <vt:lpstr>Adjustment Team</vt:lpstr>
      <vt:lpstr>Control Team</vt:lpstr>
      <vt:lpstr>COB Team</vt:lpstr>
      <vt:lpstr>PowerPoint Presentation</vt:lpstr>
      <vt:lpstr>Analysis</vt:lpstr>
      <vt:lpstr>Analysis</vt:lpstr>
      <vt:lpstr>Analysis</vt:lpstr>
      <vt:lpstr>Our Roles</vt:lpstr>
      <vt:lpstr>Role Collaboration</vt:lpstr>
      <vt:lpstr>Analysis Priorities</vt:lpstr>
      <vt:lpstr>Guest Speakers</vt:lpstr>
      <vt:lpstr>Walkthrough of Claims</vt:lpstr>
      <vt:lpstr>HMSA Member Discounts</vt:lpstr>
      <vt:lpstr>HMSA Employee Discounts</vt:lpstr>
      <vt:lpstr>Review Time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Jeremy Miller</dc:creator>
  <cp:lastModifiedBy>Jeremy Miller</cp:lastModifiedBy>
  <cp:revision>131</cp:revision>
  <cp:lastPrinted>2018-03-19T18:05:46Z</cp:lastPrinted>
  <dcterms:created xsi:type="dcterms:W3CDTF">2018-03-13T18:20:59Z</dcterms:created>
  <dcterms:modified xsi:type="dcterms:W3CDTF">2018-04-11T01:24:42Z</dcterms:modified>
  <cp:contentStatus>Final</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arkAsFinal">
    <vt:bool>true</vt:bool>
  </property>
</Properties>
</file>